
<file path=[Content_Types].xml><?xml version="1.0" encoding="utf-8"?>
<Types xmlns="http://schemas.openxmlformats.org/package/2006/content-types">
  <Default Extension="png" ContentType="image/png"/>
  <Default Extension="MTS" ContentType="video/mp2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9.jpg" ContentType="image/jpeg"/>
  <Override PartName="/ppt/notesSlides/notesSlide12.xml" ContentType="application/vnd.openxmlformats-officedocument.presentationml.notesSlide+xml"/>
  <Override PartName="/ppt/media/image10.jpg" ContentType="image/jpeg"/>
  <Override PartName="/ppt/notesSlides/notesSlide13.xml" ContentType="application/vnd.openxmlformats-officedocument.presentationml.notesSlide+xml"/>
  <Override PartName="/ppt/media/image11.jpg" ContentType="image/jpeg"/>
  <Override PartName="/ppt/notesSlides/notesSlide14.xml" ContentType="application/vnd.openxmlformats-officedocument.presentationml.notesSlide+xml"/>
  <Override PartName="/ppt/media/image12.jpg" ContentType="image/jpeg"/>
  <Override PartName="/ppt/notesSlides/notesSlide15.xml" ContentType="application/vnd.openxmlformats-officedocument.presentationml.notesSlide+xml"/>
  <Override PartName="/ppt/media/image13.jpg" ContentType="image/jpeg"/>
  <Override PartName="/ppt/notesSlides/notesSlide16.xml" ContentType="application/vnd.openxmlformats-officedocument.presentationml.notesSlide+xml"/>
  <Override PartName="/ppt/media/image18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9.jpg" ContentType="image/jpeg"/>
  <Override PartName="/ppt/media/image21.JPG" ContentType="image/jpeg"/>
  <Override PartName="/ppt/media/image22.JPG" ContentType="image/jpeg"/>
  <Override PartName="/ppt/notesSlides/notesSlide20.xml" ContentType="application/vnd.openxmlformats-officedocument.presentationml.notesSlide+xml"/>
  <Override PartName="/ppt/media/image30.JPG" ContentType="image/jpeg"/>
  <Override PartName="/ppt/media/image31.JPG" ContentType="image/jpeg"/>
  <Override PartName="/ppt/notesSlides/notesSlide21.xml" ContentType="application/vnd.openxmlformats-officedocument.presentationml.notesSlide+xml"/>
  <Override PartName="/ppt/media/image32.JPG" ContentType="image/jpeg"/>
  <Override PartName="/ppt/media/image33.jpg" ContentType="image/jpeg"/>
  <Override PartName="/ppt/media/image34.jpg" ContentType="image/jpeg"/>
  <Override PartName="/ppt/notesSlides/notesSlide22.xml" ContentType="application/vnd.openxmlformats-officedocument.presentationml.notesSlide+xml"/>
  <Override PartName="/ppt/media/image47.JPG" ContentType="image/jpeg"/>
  <Override PartName="/ppt/notesSlides/notesSlide23.xml" ContentType="application/vnd.openxmlformats-officedocument.presentationml.notesSlide+xml"/>
  <Override PartName="/ppt/media/image50.jpg" ContentType="image/jpeg"/>
  <Override PartName="/ppt/media/image51.jp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52.jpg" ContentType="image/jpe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53.jpg" ContentType="image/jpeg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403" r:id="rId3"/>
    <p:sldId id="428" r:id="rId4"/>
    <p:sldId id="429" r:id="rId5"/>
    <p:sldId id="430" r:id="rId6"/>
    <p:sldId id="431" r:id="rId7"/>
    <p:sldId id="432" r:id="rId8"/>
    <p:sldId id="433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09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356" r:id="rId37"/>
    <p:sldId id="27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1A5299"/>
    <a:srgbClr val="285A9E"/>
    <a:srgbClr val="989ACD"/>
    <a:srgbClr val="E8A73F"/>
    <a:srgbClr val="86C753"/>
    <a:srgbClr val="80B7DE"/>
    <a:srgbClr val="9999CD"/>
    <a:srgbClr val="F7F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72E3C-07CB-0C81-2EAC-E8B9AA9388B9}" v="48" dt="2025-09-06T15:34:47.766"/>
  </p1510:revLst>
</p1510:revInfo>
</file>

<file path=ppt/tableStyles.xml><?xml version="1.0" encoding="utf-8"?>
<a:tblStyleLst xmlns:a="http://schemas.openxmlformats.org/drawingml/2006/main" def="{5C5F4ED5-991F-46D8-AB4A-E9C806D80DBF}">
  <a:tblStyle styleId="{5C5F4ED5-991F-46D8-AB4A-E9C806D80D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320" autoAdjust="0"/>
  </p:normalViewPr>
  <p:slideViewPr>
    <p:cSldViewPr snapToGrid="0">
      <p:cViewPr varScale="1">
        <p:scale>
          <a:sx n="140" d="100"/>
          <a:sy n="140" d="100"/>
        </p:scale>
        <p:origin x="75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userId="S::urn:spo:tenantanon#032d1799-b109-43d9-85b9-7ad598bee5e2::" providerId="AD" clId="Web-{76C14CFC-1813-E4A7-6463-5D0914AA12B3}"/>
    <pc:docChg chg="modSld">
      <pc:chgData name="來賓使用者" userId="S::urn:spo:tenantanon#032d1799-b109-43d9-85b9-7ad598bee5e2::" providerId="AD" clId="Web-{76C14CFC-1813-E4A7-6463-5D0914AA12B3}" dt="2025-08-31T08:56:02.493" v="222"/>
      <pc:docMkLst>
        <pc:docMk/>
      </pc:docMkLst>
      <pc:sldChg chg="modSp">
        <pc:chgData name="來賓使用者" userId="S::urn:spo:tenantanon#032d1799-b109-43d9-85b9-7ad598bee5e2::" providerId="AD" clId="Web-{76C14CFC-1813-E4A7-6463-5D0914AA12B3}" dt="2025-08-31T08:56:02.493" v="222"/>
        <pc:sldMkLst>
          <pc:docMk/>
          <pc:sldMk cId="4028199052" sldId="395"/>
        </pc:sldMkLst>
        <pc:spChg chg="mod">
          <ac:chgData name="來賓使用者" userId="S::urn:spo:tenantanon#032d1799-b109-43d9-85b9-7ad598bee5e2::" providerId="AD" clId="Web-{76C14CFC-1813-E4A7-6463-5D0914AA12B3}" dt="2025-08-31T08:53:48.801" v="204" actId="14100"/>
          <ac:spMkLst>
            <pc:docMk/>
            <pc:sldMk cId="4028199052" sldId="395"/>
            <ac:spMk id="6" creationId="{00000000-0000-0000-0000-000000000000}"/>
          </ac:spMkLst>
        </pc:spChg>
        <pc:spChg chg="mod">
          <ac:chgData name="來賓使用者" userId="S::urn:spo:tenantanon#032d1799-b109-43d9-85b9-7ad598bee5e2::" providerId="AD" clId="Web-{76C14CFC-1813-E4A7-6463-5D0914AA12B3}" dt="2025-08-31T08:56:02.493" v="222"/>
          <ac:spMkLst>
            <pc:docMk/>
            <pc:sldMk cId="4028199052" sldId="395"/>
            <ac:spMk id="7" creationId="{00000000-0000-0000-0000-000000000000}"/>
          </ac:spMkLst>
        </pc:spChg>
      </pc:sldChg>
    </pc:docChg>
  </pc:docChgLst>
  <pc:docChgLst>
    <pc:chgData name="來賓使用者" userId="S::urn:spo:tenantanon#032d1799-b109-43d9-85b9-7ad598bee5e2::" providerId="AD" clId="Web-{11972E3C-07CB-0C81-2EAC-E8B9AA9388B9}"/>
    <pc:docChg chg="modSld">
      <pc:chgData name="來賓使用者" userId="S::urn:spo:tenantanon#032d1799-b109-43d9-85b9-7ad598bee5e2::" providerId="AD" clId="Web-{11972E3C-07CB-0C81-2EAC-E8B9AA9388B9}" dt="2025-09-06T15:34:47.766" v="44"/>
      <pc:docMkLst>
        <pc:docMk/>
      </pc:docMkLst>
      <pc:sldChg chg="modSp">
        <pc:chgData name="來賓使用者" userId="S::urn:spo:tenantanon#032d1799-b109-43d9-85b9-7ad598bee5e2::" providerId="AD" clId="Web-{11972E3C-07CB-0C81-2EAC-E8B9AA9388B9}" dt="2025-09-06T15:34:39.453" v="35" actId="20577"/>
        <pc:sldMkLst>
          <pc:docMk/>
          <pc:sldMk cId="4028199052" sldId="395"/>
        </pc:sldMkLst>
        <pc:spChg chg="mod">
          <ac:chgData name="來賓使用者" userId="S::urn:spo:tenantanon#032d1799-b109-43d9-85b9-7ad598bee5e2::" providerId="AD" clId="Web-{11972E3C-07CB-0C81-2EAC-E8B9AA9388B9}" dt="2025-09-06T15:32:31.271" v="24" actId="20577"/>
          <ac:spMkLst>
            <pc:docMk/>
            <pc:sldMk cId="4028199052" sldId="395"/>
            <ac:spMk id="6" creationId="{00000000-0000-0000-0000-000000000000}"/>
          </ac:spMkLst>
        </pc:spChg>
        <pc:spChg chg="mod">
          <ac:chgData name="來賓使用者" userId="S::urn:spo:tenantanon#032d1799-b109-43d9-85b9-7ad598bee5e2::" providerId="AD" clId="Web-{11972E3C-07CB-0C81-2EAC-E8B9AA9388B9}" dt="2025-09-06T15:34:39.453" v="35" actId="20577"/>
          <ac:spMkLst>
            <pc:docMk/>
            <pc:sldMk cId="4028199052" sldId="395"/>
            <ac:spMk id="7" creationId="{00000000-0000-0000-0000-000000000000}"/>
          </ac:spMkLst>
        </pc:spChg>
      </pc:sldChg>
      <pc:sldChg chg="modSp">
        <pc:chgData name="來賓使用者" userId="S::urn:spo:tenantanon#032d1799-b109-43d9-85b9-7ad598bee5e2::" providerId="AD" clId="Web-{11972E3C-07CB-0C81-2EAC-E8B9AA9388B9}" dt="2025-09-06T15:34:47.766" v="44"/>
        <pc:sldMkLst>
          <pc:docMk/>
          <pc:sldMk cId="1622125186" sldId="422"/>
        </pc:sldMkLst>
        <pc:graphicFrameChg chg="mod modGraphic">
          <ac:chgData name="來賓使用者" userId="S::urn:spo:tenantanon#032d1799-b109-43d9-85b9-7ad598bee5e2::" providerId="AD" clId="Web-{11972E3C-07CB-0C81-2EAC-E8B9AA9388B9}" dt="2025-09-06T15:34:47.766" v="44"/>
          <ac:graphicFrameMkLst>
            <pc:docMk/>
            <pc:sldMk cId="1622125186" sldId="422"/>
            <ac:graphicFrameMk id="10" creationId="{00000000-0000-0000-0000-00000000000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5307;&#29983;&#24037;&#20316;\&#31278;&#23376;&#25945;&#24107;\114&#23416;&#24180;&#24230;\PPT&#20462;&#25913;&#32032;&#26448;\&#27036;&#2193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[榜單.xlsx]工作表2!樞紐分析表1</c:name>
    <c:fmtId val="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1" dirty="0">
                <a:solidFill>
                  <a:srgbClr val="0000FF"/>
                </a:solidFill>
              </a:rPr>
              <a:t>114</a:t>
            </a:r>
            <a:r>
              <a:rPr lang="zh-TW" altLang="en-US" sz="1400" b="1" dirty="0">
                <a:solidFill>
                  <a:srgbClr val="0000FF"/>
                </a:solidFill>
              </a:rPr>
              <a:t>級研究所榜單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工作表2!$F$3</c:f>
              <c:strCache>
                <c:ptCount val="1"/>
                <c:pt idx="0">
                  <c:v>合計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工作表2!$E$4:$E$18</c:f>
              <c:strCache>
                <c:ptCount val="14"/>
                <c:pt idx="0">
                  <c:v>中央資工</c:v>
                </c:pt>
                <c:pt idx="1">
                  <c:v>中正資工</c:v>
                </c:pt>
                <c:pt idx="2">
                  <c:v>中興資工</c:v>
                </c:pt>
                <c:pt idx="3">
                  <c:v>台大工科</c:v>
                </c:pt>
                <c:pt idx="4">
                  <c:v>台大資工</c:v>
                </c:pt>
                <c:pt idx="5">
                  <c:v>成大資工</c:v>
                </c:pt>
                <c:pt idx="6">
                  <c:v>政大資科</c:v>
                </c:pt>
                <c:pt idx="7">
                  <c:v>海大資工</c:v>
                </c:pt>
                <c:pt idx="8">
                  <c:v>清大資工</c:v>
                </c:pt>
                <c:pt idx="9">
                  <c:v>清大資安</c:v>
                </c:pt>
                <c:pt idx="10">
                  <c:v>陽明交大資工</c:v>
                </c:pt>
                <c:pt idx="11">
                  <c:v>陽明交大資科</c:v>
                </c:pt>
                <c:pt idx="12">
                  <c:v>陽明交大網路工程</c:v>
                </c:pt>
                <c:pt idx="13">
                  <c:v>陽明交大數據工程</c:v>
                </c:pt>
              </c:strCache>
            </c:strRef>
          </c:cat>
          <c:val>
            <c:numRef>
              <c:f>工作表2!$F$4:$F$18</c:f>
              <c:numCache>
                <c:formatCode>General</c:formatCode>
                <c:ptCount val="14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BE-4308-9B66-5CAF57DE3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5227983"/>
        <c:axId val="1925230063"/>
      </c:barChart>
      <c:catAx>
        <c:axId val="192522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925230063"/>
        <c:crosses val="autoZero"/>
        <c:auto val="1"/>
        <c:lblAlgn val="ctr"/>
        <c:lblOffset val="100"/>
        <c:noMultiLvlLbl val="0"/>
      </c:catAx>
      <c:valAx>
        <c:axId val="1925230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2522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2800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06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39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9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0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0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4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87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9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79768" y="4716660"/>
            <a:ext cx="5438140" cy="44684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537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183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人機互動：</a:t>
            </a:r>
            <a:r>
              <a:rPr lang="zh-TW" altLang="en-US" sz="1200" dirty="0"/>
              <a:t>是指人與電腦或機器之間的交互作用和溝通，旨在使人類與技術之間的互動更加自然、有效和直觀。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zh-TW" altLang="en-US" sz="1200" b="1" dirty="0"/>
              <a:t>影像辨識：</a:t>
            </a:r>
            <a:r>
              <a:rPr lang="zh-TW" altLang="en-US" sz="1200" dirty="0"/>
              <a:t>使用計算機視覺技術來識別和分析數字圖像或視頻中的對象、場景或特徵。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zh-TW" altLang="en-US" sz="1200" b="1" dirty="0"/>
              <a:t>深度學習：</a:t>
            </a:r>
            <a:r>
              <a:rPr lang="zh-TW" altLang="en-US" sz="1200" dirty="0"/>
              <a:t>是人工智能領域中的一個分支，使用人工神經網絡模擬人類大腦的工作方式，從大量數據中學習和進行模式識別，進而實現各種複雜的任務和預測。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zh-TW" altLang="en-US" sz="1200" b="1" dirty="0"/>
              <a:t>大型語言模型：</a:t>
            </a:r>
            <a:r>
              <a:rPr lang="zh-TW" altLang="en-US" sz="1200" dirty="0"/>
              <a:t>使用深度學習技術訓練的大規模自然語言處理模型，能夠理解和生成自然語言的文本。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資訊安全：</a:t>
            </a:r>
            <a:r>
              <a:rPr lang="zh-TW" altLang="en-US" sz="1200" dirty="0"/>
              <a:t>是一個涵蓋各種措施和技術，旨在保護電腦系統、網絡和數據不受未經授權的訪問、使用、破壞或泄漏。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dirty="0"/>
          </a:p>
          <a:p>
            <a:pPr marL="0" lvl="0" indent="0">
              <a:spcBef>
                <a:spcPts val="0"/>
              </a:spcBef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209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79768" y="4716660"/>
            <a:ext cx="5438140" cy="44684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509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雲端計算：</a:t>
            </a:r>
            <a:r>
              <a:rPr lang="zh-TW" altLang="en-US" sz="1200" dirty="0"/>
              <a:t>是一種通過網絡提供計算資源和服務的模式，可以讓用戶以需求方式使用計算資源，無需擁有或管理自己的硬體和軟體設施。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altLang="zh-TW" sz="1200" b="1" dirty="0"/>
              <a:t>MySQL</a:t>
            </a:r>
            <a:r>
              <a:rPr lang="zh-TW" altLang="en-US" sz="1200" b="1" dirty="0"/>
              <a:t>：</a:t>
            </a:r>
            <a:r>
              <a:rPr lang="zh-TW" altLang="en-US" sz="1200" dirty="0"/>
              <a:t>是一種開源關聯式資料庫管理系統（</a:t>
            </a:r>
            <a:r>
              <a:rPr lang="en-US" altLang="zh-TW" sz="1200" dirty="0"/>
              <a:t>RDBMS</a:t>
            </a:r>
            <a:r>
              <a:rPr lang="zh-TW" altLang="en-US" sz="1200" dirty="0"/>
              <a:t>），它使用</a:t>
            </a:r>
            <a:r>
              <a:rPr lang="en-US" altLang="zh-TW" sz="1200" dirty="0"/>
              <a:t>SQL</a:t>
            </a:r>
            <a:r>
              <a:rPr lang="zh-TW" altLang="en-US" sz="1200" dirty="0"/>
              <a:t>（結構化查詢語言）來管理和查詢資料，被廣泛應用於</a:t>
            </a:r>
            <a:r>
              <a:rPr lang="en-US" altLang="zh-TW" sz="1200" dirty="0"/>
              <a:t>Web</a:t>
            </a:r>
            <a:r>
              <a:rPr lang="zh-TW" altLang="en-US" sz="1200" dirty="0"/>
              <a:t>應用程序和網站開發中。</a:t>
            </a:r>
            <a:endParaRPr lang="en-US" altLang="zh-TW" sz="1200" dirty="0"/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資料庫：</a:t>
            </a:r>
            <a:r>
              <a:rPr lang="zh-TW" altLang="en-US" sz="1200" dirty="0"/>
              <a:t>是一種組織化和存儲數據的系統，可以方便地查詢、檢索和管理數據，以支持應用程序和業務運營。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22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嵌入式系統：</a:t>
            </a:r>
            <a:r>
              <a:rPr lang="zh-TW" altLang="en-US" sz="1200" dirty="0"/>
              <a:t>是一種特定功能的計算機系統，通常嵌入在其他設備或系統中，用於執行特定任務或控制功能，例如家電、汽車控制系統或醫療設備。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DIGITALIZE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TW" altLang="en-US" sz="1200" dirty="0"/>
              <a:t>是透過感測器將物理實體或過程轉換為數位形式的過程，使得數據可以用於電子設備和系統中進行處理、存儲和共享。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VLSI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TW" altLang="en-US" sz="1200" dirty="0"/>
              <a:t>是一種集成電路設計技術，通過將數十萬甚至上千萬個晶體管集成到一個芯片上，實現高性能和複雜功能的電子器件和系統。</a:t>
            </a:r>
            <a:endParaRPr lang="en-US" altLang="zh-TW" sz="1200" dirty="0"/>
          </a:p>
          <a:p>
            <a:pPr marL="0" lvl="0" indent="0">
              <a:spcBef>
                <a:spcPts val="0"/>
              </a:spcBef>
              <a:buNone/>
            </a:pPr>
            <a:endParaRPr lang="en-US" sz="1200" dirty="0"/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dirty="0"/>
              <a:t>目標是前往台積電與聯發科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87920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計算理論：</a:t>
            </a:r>
            <a:r>
              <a:rPr lang="zh-TW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是研究計算問題的性質和可解性的一門學科，涉及算法、計算複雜度、計算模型等，是計算機科學的核心領域之一。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基因檢測：</a:t>
            </a:r>
            <a:r>
              <a:rPr lang="zh-TW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通過分析個體的基因組，檢測特定基因或基因變異的存在和特徵，用於診斷疾病、評估遺傳風險或制定個性化治療方案。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生物訊息學（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BIOINFORMATICS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）：</a:t>
            </a:r>
            <a:r>
              <a:rPr lang="zh-TW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生物訊息學是一個跨學科的領域，結合生物學和計算機科學，利用計算技術和統計方法分析和解釋生物學數據，以研究生物學和基因組學相關問題。</a:t>
            </a:r>
            <a:endParaRPr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827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衛星定位漁船：</a:t>
            </a:r>
            <a:r>
              <a:rPr lang="zh-TW" altLang="en-US" sz="1200" dirty="0"/>
              <a:t>利用衛星定位技術（如</a:t>
            </a:r>
            <a:r>
              <a:rPr lang="en-US" altLang="zh-TW" sz="1200" dirty="0"/>
              <a:t>GPS</a:t>
            </a:r>
            <a:r>
              <a:rPr lang="zh-TW" altLang="en-US" sz="1200" dirty="0"/>
              <a:t>）來追蹤和監控漁船的位置和活動，以協助漁業管理、防止非法捕撈，以及提高漁業效率和安全性。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200" b="1" dirty="0"/>
              <a:t>智慧養殖系統：</a:t>
            </a:r>
            <a:r>
              <a:rPr lang="zh-TW" altLang="en-US" sz="1200" dirty="0"/>
              <a:t>是利用物聯網（</a:t>
            </a:r>
            <a:r>
              <a:rPr lang="en-US" altLang="zh-TW" sz="1200" dirty="0" err="1"/>
              <a:t>IoT</a:t>
            </a:r>
            <a:r>
              <a:rPr lang="zh-TW" altLang="en-US" sz="1200" dirty="0"/>
              <a:t>）技術和數據分析等技術，對養殖場進行監控和管理，包括監測水質、控制餵食、遠程管理等，以提高養殖效益和生產管理水平。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98577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79768" y="4716660"/>
            <a:ext cx="5438140" cy="44684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4077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8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21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494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982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2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79768" y="4716660"/>
            <a:ext cx="5438140" cy="44684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366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367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541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110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14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149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5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57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1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5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95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1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79768" y="4716660"/>
            <a:ext cx="5438140" cy="44684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129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B600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buClr>
                <a:srgbClr val="FFB600"/>
              </a:buClr>
              <a:buSzPts val="1800"/>
              <a:buChar char="○"/>
              <a:defRPr/>
            </a:lvl2pPr>
            <a:lvl3pPr lvl="2">
              <a:spcBef>
                <a:spcPts val="0"/>
              </a:spcBef>
              <a:buClr>
                <a:srgbClr val="FFB600"/>
              </a:buClr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B600"/>
                </a:solidFill>
              </a:rPr>
              <a:t>‹#›</a:t>
            </a:fld>
            <a:endParaRPr lang="en">
              <a:solidFill>
                <a:srgbClr val="FFB6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spcBef>
                <a:spcPts val="480"/>
              </a:spcBef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spcBef>
                <a:spcPts val="480"/>
              </a:spcBef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  <a:endParaRPr lang="en" sz="13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TS"/><Relationship Id="rId1" Type="http://schemas.microsoft.com/office/2007/relationships/media" Target="../media/media1.MTS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JP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2034" y="2634442"/>
            <a:ext cx="43560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National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Taiwan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Ocean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3200" b="1" kern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512034" y="53162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GB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國立臺灣海洋大學</a:t>
            </a:r>
            <a:endParaRPr kumimoji="1" lang="en-US" altLang="zh-TW" sz="40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資訊工程</a:t>
            </a:r>
            <a:r>
              <a:rPr kumimoji="1" lang="zh-TW" altLang="en-GB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</a:t>
            </a:r>
            <a:endParaRPr kumimoji="1"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4"/>
          <a:stretch/>
        </p:blipFill>
        <p:spPr>
          <a:xfrm>
            <a:off x="4780129" y="2089966"/>
            <a:ext cx="4089912" cy="30632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91" y="229134"/>
            <a:ext cx="1062000" cy="10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專業課程特色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 dirty="0"/>
          </a:p>
        </p:txBody>
      </p:sp>
      <p:sp>
        <p:nvSpPr>
          <p:cNvPr id="11" name="內容版面配置區 5"/>
          <p:cNvSpPr txBox="1">
            <a:spLocks/>
          </p:cNvSpPr>
          <p:nvPr/>
        </p:nvSpPr>
        <p:spPr>
          <a:xfrm>
            <a:off x="813746" y="1252775"/>
            <a:ext cx="8807810" cy="50615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重視基礎課程：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嚴謹的必修課程、積極性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補強教學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四大課程領域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計算機系統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領域、軟體領域、智慧科技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(AI)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與資訊安全領域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核心選修與多元選修課程以便適性發展，課程地圖輔助課程規劃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強調軟體設計能力</a:t>
            </a:r>
            <a:r>
              <a:rPr lang="en-US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強調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小班教學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雙班拆為四班教學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重視實作能力：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競賽   </a:t>
            </a:r>
            <a:r>
              <a:rPr lang="zh-TW" altLang="en-US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b="1" i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教學認真扎實</a:t>
            </a:r>
            <a:r>
              <a:rPr lang="zh-TW" altLang="en-US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」是本系的核心價值！</a:t>
            </a:r>
            <a:endParaRPr lang="en-US" altLang="zh-TW" sz="1600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52199" y="739775"/>
            <a:ext cx="38359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Perpetua" panose="02020502060401020303" pitchFamily="18" charset="0"/>
                <a:ea typeface="微軟正黑體" panose="020B0604030504040204" pitchFamily="34" charset="-120"/>
              </a:rPr>
              <a:t>海大資工的課程可讓同學建立良好的理論與程式基礎，並與產業接軌</a:t>
            </a:r>
            <a:r>
              <a:rPr lang="zh-TW" altLang="en-US" dirty="0">
                <a:latin typeface="Perpetua" panose="02020502060401020303" pitchFamily="18" charset="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9657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0746" y="527390"/>
            <a:ext cx="6866100" cy="857400"/>
          </a:xfrm>
        </p:spPr>
        <p:txBody>
          <a:bodyPr/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軟硬體兼備的課程設計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63179" y="1568095"/>
            <a:ext cx="3340617" cy="302220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本系設有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計算機系統領域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軟體領域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，兼具軟硬體設計及整合相關課程。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計算機系統領域中的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數位邏輯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數位系統設計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硬體描述語言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計算機系統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超大型積體電路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等課程教授</a:t>
            </a:r>
            <a:r>
              <a:rPr lang="zh-TW" altLang="en-US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數位電路設計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FPGA</a:t>
            </a:r>
            <a:r>
              <a:rPr lang="zh-TW" altLang="en-US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等實務課程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B600"/>
                </a:solidFill>
              </a:rPr>
              <a:t>11</a:t>
            </a:fld>
            <a:endParaRPr lang="en">
              <a:solidFill>
                <a:srgbClr val="FFB600"/>
              </a:solidFill>
            </a:endParaRPr>
          </a:p>
        </p:txBody>
      </p:sp>
      <p:pic>
        <p:nvPicPr>
          <p:cNvPr id="5" name="000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9842" y="1677546"/>
            <a:ext cx="4363453" cy="24544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字方塊 5"/>
          <p:cNvSpPr txBox="1"/>
          <p:nvPr/>
        </p:nvSpPr>
        <p:spPr>
          <a:xfrm>
            <a:off x="4318622" y="4274041"/>
            <a:ext cx="1390317" cy="31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</a:t>
            </a:r>
            <a:r>
              <a:rPr lang="zh-TW" altLang="en-US" dirty="0"/>
              <a:t>影片播放</a:t>
            </a:r>
            <a:r>
              <a:rPr lang="en-US" altLang="zh-TW" dirty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59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37064" y="64579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大學部學生修業規定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96758" y="1031562"/>
            <a:ext cx="8081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根據「國立臺灣海洋大學資訊工程學系 大學部學生修業規定」：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第二條 學生除必須修習校訂共同必修科目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學分，本系自訂必修科目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學分外，另需至少選修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學分；總計需至少修習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學分方能畢業。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系內選修科目至少需修滿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學分，其中核心選修科目至少修滿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學分。</a:t>
            </a:r>
          </a:p>
        </p:txBody>
      </p:sp>
      <p:pic>
        <p:nvPicPr>
          <p:cNvPr id="5" name="object 2"/>
          <p:cNvPicPr/>
          <p:nvPr/>
        </p:nvPicPr>
        <p:blipFill rotWithShape="1">
          <a:blip r:embed="rId2" cstate="print"/>
          <a:srcRect l="7607" t="499" r="57459" b="90663"/>
          <a:stretch/>
        </p:blipFill>
        <p:spPr>
          <a:xfrm>
            <a:off x="906236" y="310245"/>
            <a:ext cx="3020786" cy="400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9223" y="4655309"/>
            <a:ext cx="12170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(</a:t>
            </a:r>
            <a:r>
              <a:rPr lang="zh-TW" altLang="en-US" sz="1050" dirty="0"/>
              <a:t>學分門檻示意圖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sp>
        <p:nvSpPr>
          <p:cNvPr id="7" name="圓角矩形 6"/>
          <p:cNvSpPr/>
          <p:nvPr/>
        </p:nvSpPr>
        <p:spPr>
          <a:xfrm>
            <a:off x="1052117" y="3385617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全部學分門檻</a:t>
            </a:r>
            <a:r>
              <a:rPr lang="en-US" altLang="zh-TW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135</a:t>
            </a:r>
            <a:endParaRPr lang="zh-TW" altLang="en-US" sz="105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917416" y="2829503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校共同必修</a:t>
            </a:r>
            <a:r>
              <a:rPr lang="en-US" altLang="zh-TW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05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917416" y="3385617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系上必修</a:t>
            </a:r>
            <a:r>
              <a:rPr lang="en-US" altLang="zh-TW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endParaRPr lang="zh-TW" altLang="en-US" sz="105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2917416" y="3941731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選修</a:t>
            </a:r>
            <a:r>
              <a:rPr lang="en-US" altLang="zh-TW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57</a:t>
            </a:r>
            <a:endParaRPr lang="zh-TW" altLang="en-US" sz="105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745787" y="3941731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系上選修修滿</a:t>
            </a:r>
            <a:r>
              <a:rPr lang="en-US" altLang="zh-TW" sz="105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sz="105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574157" y="3941731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核心選修修滿</a:t>
            </a:r>
            <a:r>
              <a:rPr lang="en-US" altLang="zh-TW" sz="10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105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917416" y="4497844"/>
            <a:ext cx="1517728" cy="4344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他系選修</a:t>
            </a:r>
          </a:p>
        </p:txBody>
      </p:sp>
      <p:cxnSp>
        <p:nvCxnSpPr>
          <p:cNvPr id="17" name="直線單箭頭接點 16"/>
          <p:cNvCxnSpPr>
            <a:stCxn id="7" idx="3"/>
            <a:endCxn id="11" idx="1"/>
          </p:cNvCxnSpPr>
          <p:nvPr/>
        </p:nvCxnSpPr>
        <p:spPr>
          <a:xfrm>
            <a:off x="2569845" y="3602849"/>
            <a:ext cx="347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2"/>
            <a:endCxn id="15" idx="0"/>
          </p:cNvCxnSpPr>
          <p:nvPr/>
        </p:nvCxnSpPr>
        <p:spPr>
          <a:xfrm>
            <a:off x="3676280" y="4376195"/>
            <a:ext cx="0" cy="121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3"/>
            <a:endCxn id="13" idx="1"/>
          </p:cNvCxnSpPr>
          <p:nvPr/>
        </p:nvCxnSpPr>
        <p:spPr>
          <a:xfrm>
            <a:off x="4435144" y="4158963"/>
            <a:ext cx="310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3" idx="3"/>
            <a:endCxn id="14" idx="1"/>
          </p:cNvCxnSpPr>
          <p:nvPr/>
        </p:nvCxnSpPr>
        <p:spPr>
          <a:xfrm>
            <a:off x="6263514" y="4158963"/>
            <a:ext cx="310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7" idx="3"/>
            <a:endCxn id="10" idx="1"/>
          </p:cNvCxnSpPr>
          <p:nvPr/>
        </p:nvCxnSpPr>
        <p:spPr>
          <a:xfrm flipV="1">
            <a:off x="2569845" y="3046736"/>
            <a:ext cx="347572" cy="55611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7" idx="3"/>
            <a:endCxn id="12" idx="1"/>
          </p:cNvCxnSpPr>
          <p:nvPr/>
        </p:nvCxnSpPr>
        <p:spPr>
          <a:xfrm>
            <a:off x="2569845" y="3602850"/>
            <a:ext cx="347572" cy="55611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1</a:t>
            </a: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6770" r="6076" b="21166"/>
          <a:stretch/>
        </p:blipFill>
        <p:spPr>
          <a:xfrm>
            <a:off x="248379" y="228386"/>
            <a:ext cx="604158" cy="5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2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3" y="0"/>
            <a:ext cx="84276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0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3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6770" r="6076" b="21166"/>
          <a:stretch/>
        </p:blipFill>
        <p:spPr>
          <a:xfrm>
            <a:off x="651305" y="523433"/>
            <a:ext cx="604158" cy="5897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2" y="0"/>
            <a:ext cx="8298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4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6770" r="6076" b="21166"/>
          <a:stretch/>
        </p:blipFill>
        <p:spPr>
          <a:xfrm>
            <a:off x="651305" y="523433"/>
            <a:ext cx="604158" cy="5897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3" y="0"/>
            <a:ext cx="81777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5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6770" r="6076" b="21166"/>
          <a:stretch/>
        </p:blipFill>
        <p:spPr>
          <a:xfrm>
            <a:off x="651305" y="523433"/>
            <a:ext cx="604158" cy="5897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7" y="0"/>
            <a:ext cx="8393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 txBox="1">
            <a:spLocks/>
          </p:cNvSpPr>
          <p:nvPr/>
        </p:nvSpPr>
        <p:spPr>
          <a:xfrm>
            <a:off x="8800782" y="4803392"/>
            <a:ext cx="343218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350" dirty="0"/>
              <a:t>6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0" t="26770" r="6076" b="21166"/>
          <a:stretch/>
        </p:blipFill>
        <p:spPr>
          <a:xfrm>
            <a:off x="651305" y="523433"/>
            <a:ext cx="604158" cy="5897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4" y="0"/>
            <a:ext cx="82365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4" y="2947052"/>
            <a:ext cx="1804440" cy="1014095"/>
          </a:xfrm>
          <a:prstGeom prst="rect">
            <a:avLst/>
          </a:prstGeom>
        </p:spPr>
      </p:pic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企業實習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 dirty="0"/>
          </a:p>
        </p:txBody>
      </p:sp>
      <p:sp>
        <p:nvSpPr>
          <p:cNvPr id="11" name="內容版面配置區 5"/>
          <p:cNvSpPr txBox="1">
            <a:spLocks/>
          </p:cNvSpPr>
          <p:nvPr/>
        </p:nvSpPr>
        <p:spPr>
          <a:xfrm>
            <a:off x="807261" y="1127618"/>
            <a:ext cx="7753080" cy="50615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本校鄰近內湖科學園區、南港經貿園區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本系曾與精誠、微星、金士頓、威聯通、緯創、中華電信等公司建立學生實習關係，提供學生參與實習機會！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Perpetua" panose="02020502060401020303" pitchFamily="18" charset="0"/>
                <a:ea typeface="微軟正黑體" panose="020B0604030504040204" pitchFamily="34" charset="-120"/>
              </a:rPr>
              <a:t>產業實習讓同學可學以致用，而海大資工的同學在產業實習的表現均有良好的評價。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160" y="2896610"/>
            <a:ext cx="1731069" cy="17310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282" y="3173621"/>
            <a:ext cx="1982702" cy="5609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028" y="3679739"/>
            <a:ext cx="2487384" cy="117663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9" b="29477"/>
          <a:stretch/>
        </p:blipFill>
        <p:spPr>
          <a:xfrm>
            <a:off x="4079412" y="3965574"/>
            <a:ext cx="2105025" cy="4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77091" y="1825719"/>
            <a:ext cx="7772400" cy="265486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zh-TW" altLang="en-US" sz="6600" b="1" dirty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資訊教育應用方向</a:t>
            </a:r>
            <a: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/>
            </a:r>
            <a:b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</a:br>
            <a:r>
              <a:rPr kumimoji="1"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資訊研究專題涵蓋各研究領域</a:t>
            </a:r>
            <a:endParaRPr kumimoji="1" lang="e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0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852724" y="522161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>
                <a:latin typeface="+mj-lt"/>
                <a:ea typeface="微軟正黑體" panose="020B0604030504040204" pitchFamily="34" charset="-120"/>
              </a:rPr>
              <a:t>Outline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4149465" y="1630187"/>
            <a:ext cx="4158883" cy="28325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33400" indent="-457200">
              <a:lnSpc>
                <a:spcPct val="200000"/>
              </a:lnSpc>
              <a:buSzPts val="2400"/>
              <a:buFont typeface="Wingdings" panose="05000000000000000000" pitchFamily="2" charset="2"/>
              <a:buAutoNum type="circleNumWdWhitePlain"/>
            </a:pPr>
            <a:r>
              <a:rPr kumimoji="1" lang="zh-TW" altLang="en-US" sz="2000" b="1" dirty="0">
                <a:ea typeface="微軟正黑體" panose="020B0604030504040204" pitchFamily="34" charset="-120"/>
              </a:rPr>
              <a:t>資工系與其他科系的不同</a:t>
            </a:r>
            <a:endParaRPr kumimoji="1" lang="en-US" altLang="zh-TW" sz="2000" b="1" dirty="0">
              <a:ea typeface="微軟正黑體" panose="020B0604030504040204" pitchFamily="34" charset="-120"/>
            </a:endParaRPr>
          </a:p>
          <a:p>
            <a:pPr marL="533400" indent="-457200">
              <a:lnSpc>
                <a:spcPct val="200000"/>
              </a:lnSpc>
              <a:buSzPts val="2400"/>
              <a:buFont typeface="Wingdings" panose="05000000000000000000" pitchFamily="2" charset="2"/>
              <a:buAutoNum type="circleNumWdWhitePlain"/>
            </a:pPr>
            <a:r>
              <a:rPr kumimoji="1" lang="zh-TW" altLang="en-US" sz="2000" b="1" dirty="0" smtClean="0">
                <a:latin typeface="+mj-lt"/>
                <a:ea typeface="微軟正黑體" panose="020B0604030504040204" pitchFamily="34" charset="-120"/>
              </a:rPr>
              <a:t>資工系課程內容</a:t>
            </a:r>
            <a:endParaRPr kumimoji="1" lang="en-US" altLang="zh-TW" sz="2000" b="1" dirty="0">
              <a:latin typeface="+mj-lt"/>
              <a:ea typeface="微軟正黑體" panose="020B0604030504040204" pitchFamily="34" charset="-120"/>
            </a:endParaRPr>
          </a:p>
          <a:p>
            <a:pPr marL="533400" indent="-457200">
              <a:lnSpc>
                <a:spcPct val="200000"/>
              </a:lnSpc>
              <a:buSzPts val="2400"/>
              <a:buFont typeface="Wingdings" panose="05000000000000000000" pitchFamily="2" charset="2"/>
              <a:buAutoNum type="circleNumWdWhitePlain"/>
            </a:pPr>
            <a:r>
              <a:rPr kumimoji="1" lang="zh-TW" altLang="en-US" sz="2000" b="1" dirty="0">
                <a:ea typeface="微軟正黑體" panose="020B0604030504040204" pitchFamily="34" charset="-120"/>
              </a:rPr>
              <a:t>資訊教育應用方向</a:t>
            </a:r>
            <a:endParaRPr kumimoji="1" lang="en-US" altLang="zh-TW" sz="2000" b="1" dirty="0">
              <a:latin typeface="+mj-lt"/>
              <a:ea typeface="微軟正黑體" panose="020B0604030504040204" pitchFamily="34" charset="-120"/>
            </a:endParaRPr>
          </a:p>
          <a:p>
            <a:pPr marL="533400" indent="-457200">
              <a:lnSpc>
                <a:spcPct val="200000"/>
              </a:lnSpc>
              <a:buSzPts val="2400"/>
              <a:buFont typeface="Wingdings" panose="05000000000000000000" pitchFamily="2" charset="2"/>
              <a:buAutoNum type="circleNumWdWhitePlain"/>
            </a:pPr>
            <a:r>
              <a:rPr kumimoji="1" lang="zh-TW" altLang="en-US" sz="2000" b="1" dirty="0">
                <a:latin typeface="+mj-lt"/>
                <a:ea typeface="微軟正黑體" panose="020B0604030504040204" pitchFamily="34" charset="-120"/>
              </a:rPr>
              <a:t>海大資工系的出路與亮點</a:t>
            </a:r>
            <a:endParaRPr kumimoji="1" lang="ko-KR" altLang="en-US" sz="2000" b="1" dirty="0">
              <a:latin typeface="+mj-lt"/>
              <a:ea typeface="微軟正黑體" panose="020B0604030504040204" pitchFamily="34" charset="-120"/>
            </a:endParaRPr>
          </a:p>
          <a:p>
            <a:pPr marL="76200">
              <a:lnSpc>
                <a:spcPct val="200000"/>
              </a:lnSpc>
              <a:buSzPts val="2400"/>
              <a:buNone/>
            </a:pPr>
            <a:endParaRPr kumimoji="1" lang="en-US" altLang="zh-TW" sz="2000" b="1"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8" name="Shape 551"/>
          <p:cNvGrpSpPr>
            <a:grpSpLocks noChangeAspect="1"/>
          </p:cNvGrpSpPr>
          <p:nvPr/>
        </p:nvGrpSpPr>
        <p:grpSpPr>
          <a:xfrm>
            <a:off x="8008525" y="297187"/>
            <a:ext cx="783075" cy="799200"/>
            <a:chOff x="3955900" y="2984500"/>
            <a:chExt cx="414000" cy="422525"/>
          </a:xfrm>
        </p:grpSpPr>
        <p:sp>
          <p:nvSpPr>
            <p:cNvPr id="9" name="Shape 55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5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5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9" y="1502669"/>
            <a:ext cx="3142494" cy="30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47222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教師專長領域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 dirty="0"/>
          </a:p>
        </p:txBody>
      </p:sp>
      <p:graphicFrame>
        <p:nvGraphicFramePr>
          <p:cNvPr id="10" name="Group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364669"/>
              </p:ext>
            </p:extLst>
          </p:nvPr>
        </p:nvGraphicFramePr>
        <p:xfrm>
          <a:off x="734785" y="1260928"/>
          <a:ext cx="7541435" cy="33426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66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4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領域名稱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華康隸書體W7(P)"/>
                      </a:endParaRPr>
                    </a:p>
                  </a:txBody>
                  <a:tcPr marL="62835" marR="62835" marT="0" marB="0" anchor="ctr" horzOverflow="overflow">
                    <a:solidFill>
                      <a:srgbClr val="F7F1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華康隸書體W7(P)"/>
                      </a:endParaRPr>
                    </a:p>
                  </a:txBody>
                  <a:tcPr marL="62835" marR="62835" marT="0" marB="0" anchor="ctr" horzOverflow="overflow">
                    <a:solidFill>
                      <a:srgbClr val="F7F1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智慧科技</a:t>
                      </a:r>
                      <a:r>
                        <a:rPr kumimoji="0" lang="en-US" altLang="zh-TW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(AI)</a:t>
                      </a: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與資訊安全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2835" marR="62835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網路安全（含資訊安全技術、密碼學）、電腦網路（含無線通訊技術）、多媒體系統（含語音、影像、視訊處理）、電腦繪圖、機器學習、智慧型系統與機器視覺、深度學習、資料探勘、人工智慧、物聯網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u="none" strike="noStrike" kern="1200" cap="none" normalizeH="0" baseline="0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雲端計算與</a:t>
                      </a:r>
                      <a:r>
                        <a:rPr kumimoji="0" lang="en-US" sz="1400" u="none" strike="noStrike" kern="1200" cap="none" normalizeH="0" baseline="0" dirty="0" err="1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軟體工程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/>
                        <a:ea typeface="微軟正黑體"/>
                        <a:cs typeface="+mn-cs"/>
                      </a:endParaRPr>
                    </a:p>
                  </a:txBody>
                  <a:tcPr marL="62835" marR="62835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資訊檢索（含自然語言處理技術）、資料庫系統、軟體工程、知識工程（含機器學習）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2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400" u="none" strike="noStrike" kern="1200" cap="none" normalizeH="0" baseline="0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嵌入式系統與</a:t>
                      </a:r>
                      <a:r>
                        <a:rPr lang="zh-TW" altLang="en-US" sz="1400" u="none" strike="noStrike" kern="1200" cap="none" normalizeH="0" baseline="0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VLSI</a:t>
                      </a:r>
                      <a:endParaRPr kumimoji="0" lang="en-US" altLang="zh-TW" sz="1400" u="none" strike="noStrike" kern="1200" cap="none" normalizeH="0" baseline="0">
                        <a:ln>
                          <a:noFill/>
                        </a:ln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62835" marR="62835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計算機結構、</a:t>
                      </a:r>
                      <a:r>
                        <a:rPr kumimoji="0" 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VLSI</a:t>
                      </a: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kumimoji="0" 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SOC</a:t>
                      </a: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設計、內嵌式系統設計（含軟硬體</a:t>
                      </a:r>
                      <a:r>
                        <a:rPr kumimoji="0" 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Co-design</a:t>
                      </a: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kern="1200" cap="none" normalizeH="0" baseline="0" dirty="0" err="1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計算理論</a:t>
                      </a:r>
                      <a:r>
                        <a:rPr kumimoji="0" lang="zh-TW" altLang="en-US" sz="1400" u="none" strike="noStrike" kern="1200" cap="none" normalizeH="0" baseline="0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與生物資訊</a:t>
                      </a:r>
                      <a:endParaRPr kumimoji="0" lang="zh-TW" altLang="en-US" sz="1400" b="1" u="none" strike="noStrike" kern="1200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/>
                        <a:ea typeface="微軟正黑體"/>
                        <a:cs typeface="+mn-cs"/>
                      </a:endParaRPr>
                    </a:p>
                  </a:txBody>
                  <a:tcPr marL="62835" marR="62835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科學計算；生物資訊；平行計算；應用數學；財務工程；密碼學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海洋</a:t>
                      </a:r>
                      <a:r>
                        <a:rPr kumimoji="0" lang="zh-TW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與地理</a:t>
                      </a: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微軟正黑體"/>
                          <a:ea typeface="微軟正黑體"/>
                        </a:rPr>
                        <a:t>資訊應用</a:t>
                      </a: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/>
                        <a:ea typeface="微軟正黑體"/>
                        <a:cs typeface="華康隸書體W7(P)"/>
                      </a:endParaRPr>
                    </a:p>
                  </a:txBody>
                  <a:tcPr marL="62835" marR="62835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kumimoji="0" lang="zh-TW" altLang="en-US" sz="140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海洋資訊系統；漁業資訊系統；運輸管理資訊系統；水下資訊處理；地理資訊系統</a:t>
                      </a:r>
                      <a:endParaRPr kumimoji="0" lang="zh-TW" altLang="en-US" sz="14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5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15623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智慧科技 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(AI) 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與資訊安全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pic>
        <p:nvPicPr>
          <p:cNvPr id="15" name="Google Shape;503;p40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11718" r="42164"/>
          <a:stretch/>
        </p:blipFill>
        <p:spPr>
          <a:xfrm>
            <a:off x="746308" y="1412536"/>
            <a:ext cx="2256721" cy="32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r="45605"/>
          <a:stretch/>
        </p:blipFill>
        <p:spPr>
          <a:xfrm>
            <a:off x="3116580" y="1382056"/>
            <a:ext cx="2930106" cy="14449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77" y="2906047"/>
            <a:ext cx="2910840" cy="176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9"/>
          <a:stretch/>
        </p:blipFill>
        <p:spPr>
          <a:xfrm>
            <a:off x="6103620" y="2906047"/>
            <a:ext cx="2496522" cy="176884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1"/>
          <a:stretch/>
        </p:blipFill>
        <p:spPr>
          <a:xfrm>
            <a:off x="6103620" y="1382056"/>
            <a:ext cx="2520801" cy="144496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46308" y="147731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人機互動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26365" y="426692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資訊安全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40798" y="147731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深度學習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84802" y="292863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大型語言模型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3177054" y="1511900"/>
            <a:ext cx="1005860" cy="2630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38024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1291710"/>
            <a:ext cx="2659797" cy="1725822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5695569" y="3056467"/>
            <a:ext cx="2761723" cy="1572349"/>
            <a:chOff x="5969951" y="3185371"/>
            <a:chExt cx="2761723" cy="157234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53"/>
            <a:stretch/>
          </p:blipFill>
          <p:spPr>
            <a:xfrm>
              <a:off x="5969951" y="4217720"/>
              <a:ext cx="492803" cy="4997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034" y="4217720"/>
              <a:ext cx="480000" cy="5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9314" y="4217720"/>
              <a:ext cx="480410" cy="5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8" r="31083"/>
            <a:stretch/>
          </p:blipFill>
          <p:spPr>
            <a:xfrm>
              <a:off x="7778004" y="4217720"/>
              <a:ext cx="355390" cy="5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674" y="4217720"/>
              <a:ext cx="480000" cy="5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矩形 19"/>
            <p:cNvSpPr/>
            <p:nvPr/>
          </p:nvSpPr>
          <p:spPr>
            <a:xfrm>
              <a:off x="6153209" y="3185371"/>
              <a:ext cx="2395206" cy="7420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500" b="1" dirty="0">
                  <a:solidFill>
                    <a:schemeClr val="tx1"/>
                  </a:solidFill>
                </a:rPr>
                <a:t>TOP 5 </a:t>
              </a:r>
              <a:endParaRPr lang="en-US" altLang="zh-TW" sz="15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500" b="1" dirty="0">
                  <a:solidFill>
                    <a:schemeClr val="tx1"/>
                  </a:solidFill>
                </a:rPr>
                <a:t>Programming </a:t>
              </a:r>
              <a:r>
                <a:rPr lang="en-US" altLang="zh-TW" sz="1500" b="1" dirty="0">
                  <a:solidFill>
                    <a:schemeClr val="tx1"/>
                  </a:solidFill>
                </a:rPr>
                <a:t>L</a:t>
              </a:r>
              <a:r>
                <a:rPr lang="zh-TW" altLang="en-US" sz="1500" b="1" dirty="0">
                  <a:solidFill>
                    <a:schemeClr val="tx1"/>
                  </a:solidFill>
                </a:rPr>
                <a:t>anguage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335048" y="1291710"/>
            <a:ext cx="5026299" cy="1725822"/>
            <a:chOff x="3254157" y="1037203"/>
            <a:chExt cx="5598028" cy="192213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157" y="1037203"/>
              <a:ext cx="5598028" cy="1922130"/>
            </a:xfrm>
            <a:prstGeom prst="rect">
              <a:avLst/>
            </a:prstGeom>
          </p:spPr>
        </p:pic>
        <p:grpSp>
          <p:nvGrpSpPr>
            <p:cNvPr id="3" name="群組 2"/>
            <p:cNvGrpSpPr/>
            <p:nvPr/>
          </p:nvGrpSpPr>
          <p:grpSpPr>
            <a:xfrm>
              <a:off x="3433347" y="1552384"/>
              <a:ext cx="4583681" cy="1217826"/>
              <a:chOff x="3433347" y="1552384"/>
              <a:chExt cx="4583681" cy="1217826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3445028" y="1839043"/>
                <a:ext cx="55977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</a:rPr>
                  <a:t>SaaS</a:t>
                </a:r>
                <a:endParaRPr lang="zh-TW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945486" y="1839043"/>
                <a:ext cx="55977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</a:rPr>
                  <a:t>PaaS</a:t>
                </a:r>
                <a:endParaRPr lang="zh-TW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55563" y="1839043"/>
                <a:ext cx="50045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</a:rPr>
                  <a:t>IaaS</a:t>
                </a:r>
                <a:endParaRPr lang="zh-TW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45028" y="2523989"/>
                <a:ext cx="4572000" cy="2462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TW" altLang="en-US" sz="1000" dirty="0">
                    <a:solidFill>
                      <a:schemeClr val="bg1"/>
                    </a:solidFill>
                  </a:rPr>
                  <a:t>Public Cloud, Private Cloud, Community Cloud, Hybrid Cloud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445028" y="2248812"/>
                <a:ext cx="23310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b="1" dirty="0">
                    <a:solidFill>
                      <a:schemeClr val="bg1"/>
                    </a:solidFill>
                  </a:rPr>
                  <a:t>Cloud Deployment Model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433347" y="1552384"/>
                <a:ext cx="1378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>
                    <a:solidFill>
                      <a:schemeClr val="bg1"/>
                    </a:solidFill>
                  </a:rPr>
                  <a:t>Cloud Service</a:t>
                </a:r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3078457"/>
            <a:ext cx="2354579" cy="15641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99" y="3078457"/>
            <a:ext cx="2328409" cy="1550359"/>
          </a:xfrm>
          <a:prstGeom prst="rect">
            <a:avLst/>
          </a:prstGeom>
        </p:spPr>
      </p:pic>
      <p:sp>
        <p:nvSpPr>
          <p:cNvPr id="31" name="Shape 371"/>
          <p:cNvSpPr txBox="1">
            <a:spLocks/>
          </p:cNvSpPr>
          <p:nvPr/>
        </p:nvSpPr>
        <p:spPr>
          <a:xfrm>
            <a:off x="922000" y="515623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雲端計算與</a:t>
            </a:r>
            <a:r>
              <a:rPr lang="en-US" altLang="zh-TW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軟體工程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0079" y="26266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雲端計算</a:t>
            </a:r>
          </a:p>
        </p:txBody>
      </p:sp>
      <p:sp>
        <p:nvSpPr>
          <p:cNvPr id="34" name="矩形 33"/>
          <p:cNvSpPr/>
          <p:nvPr/>
        </p:nvSpPr>
        <p:spPr>
          <a:xfrm>
            <a:off x="4638427" y="431265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228230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群組 61"/>
          <p:cNvGrpSpPr/>
          <p:nvPr/>
        </p:nvGrpSpPr>
        <p:grpSpPr>
          <a:xfrm>
            <a:off x="682467" y="2979471"/>
            <a:ext cx="3722151" cy="1720187"/>
            <a:chOff x="-930044" y="-598744"/>
            <a:chExt cx="4301922" cy="1988127"/>
          </a:xfrm>
        </p:grpSpPr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8" b="8979"/>
            <a:stretch/>
          </p:blipFill>
          <p:spPr>
            <a:xfrm>
              <a:off x="-930044" y="-598744"/>
              <a:ext cx="4301922" cy="1988127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-146077" y="148646"/>
              <a:ext cx="24272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DIGITALIZE</a:t>
              </a:r>
              <a:endParaRPr lang="zh-TW" altLang="en-US" sz="32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4362097" y="476294"/>
            <a:ext cx="38786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嵌入式系統與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VLSI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pSp>
        <p:nvGrpSpPr>
          <p:cNvPr id="39" name="群組 38"/>
          <p:cNvGrpSpPr/>
          <p:nvPr/>
        </p:nvGrpSpPr>
        <p:grpSpPr>
          <a:xfrm>
            <a:off x="4667169" y="2213689"/>
            <a:ext cx="3690235" cy="2460157"/>
            <a:chOff x="4670282" y="1821873"/>
            <a:chExt cx="4265034" cy="2843356"/>
          </a:xfrm>
        </p:grpSpPr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282" y="1821873"/>
              <a:ext cx="4265034" cy="2843356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7320672" y="4023867"/>
              <a:ext cx="13564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TW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 L S I</a:t>
              </a:r>
              <a:endParaRPr lang="zh-TW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701618" y="526580"/>
            <a:ext cx="3587405" cy="2471340"/>
            <a:chOff x="399452" y="2133601"/>
            <a:chExt cx="4146187" cy="2856281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/>
            <a:stretch/>
          </p:blipFill>
          <p:spPr>
            <a:xfrm>
              <a:off x="399452" y="2133601"/>
              <a:ext cx="4146187" cy="2856281"/>
            </a:xfrm>
            <a:prstGeom prst="rect">
              <a:avLst/>
            </a:prstGeom>
          </p:spPr>
        </p:pic>
        <p:sp>
          <p:nvSpPr>
            <p:cNvPr id="44" name="文字方塊 43"/>
            <p:cNvSpPr txBox="1"/>
            <p:nvPr/>
          </p:nvSpPr>
          <p:spPr>
            <a:xfrm>
              <a:off x="1782210" y="3335410"/>
              <a:ext cx="1215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7090F"/>
                  </a:solidFill>
                  <a:latin typeface="Arial Black" panose="020B0A04020102020204" pitchFamily="34" charset="0"/>
                </a:rPr>
                <a:t>Embedded</a:t>
              </a:r>
            </a:p>
            <a:p>
              <a:pPr algn="ctr"/>
              <a:r>
                <a:rPr lang="en-US" altLang="zh-TW" dirty="0">
                  <a:solidFill>
                    <a:srgbClr val="07090F"/>
                  </a:solidFill>
                  <a:latin typeface="Arial Black" panose="020B0A04020102020204" pitchFamily="34" charset="0"/>
                </a:rPr>
                <a:t>Systems</a:t>
              </a:r>
              <a:endParaRPr lang="zh-TW" altLang="en-US" dirty="0">
                <a:solidFill>
                  <a:srgbClr val="07090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89483" y="2262675"/>
              <a:ext cx="8386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Manufacturing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Equipment</a:t>
              </a: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27" y="2342533"/>
              <a:ext cx="288000" cy="288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矩形 46"/>
            <p:cNvSpPr/>
            <p:nvPr/>
          </p:nvSpPr>
          <p:spPr>
            <a:xfrm>
              <a:off x="3209973" y="2432431"/>
              <a:ext cx="6896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Domestic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ppliances</a:t>
              </a:r>
            </a:p>
          </p:txBody>
        </p: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893" y="2514241"/>
              <a:ext cx="288000" cy="288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84" y="3147020"/>
              <a:ext cx="288000" cy="288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414" y="3999073"/>
              <a:ext cx="288000" cy="288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矩形 50"/>
            <p:cNvSpPr/>
            <p:nvPr/>
          </p:nvSpPr>
          <p:spPr>
            <a:xfrm>
              <a:off x="3723237" y="3121743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Audio-visual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quipment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3647391" y="4061035"/>
              <a:ext cx="6142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Gaming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Concoles</a:t>
              </a:r>
            </a:p>
          </p:txBody>
        </p:sp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142" y="4526715"/>
              <a:ext cx="288000" cy="288000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3130414" y="4574534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>
                  <a:solidFill>
                    <a:schemeClr val="bg1"/>
                  </a:solidFill>
                </a:rPr>
                <a:t>T</a:t>
              </a:r>
              <a:r>
                <a:rPr lang="zh-TW" altLang="en-US" sz="800" dirty="0">
                  <a:solidFill>
                    <a:schemeClr val="bg1"/>
                  </a:solidFill>
                </a:rPr>
                <a:t>elecommunication</a:t>
              </a:r>
              <a:endParaRPr lang="en-US" altLang="zh-TW" sz="800" dirty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Equipment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132145" y="4574534"/>
              <a:ext cx="5501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edical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evices</a:t>
              </a:r>
            </a:p>
          </p:txBody>
        </p:sp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083" y="4563507"/>
              <a:ext cx="288000" cy="288000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634460" y="2852106"/>
              <a:ext cx="5629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otion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altLang="zh-TW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ensors</a:t>
              </a:r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195" y="2865947"/>
              <a:ext cx="288000" cy="288000"/>
            </a:xfrm>
            <a:prstGeom prst="rect">
              <a:avLst/>
            </a:prstGeom>
          </p:spPr>
        </p:pic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145" y="3786630"/>
              <a:ext cx="288000" cy="288000"/>
            </a:xfrm>
            <a:prstGeom prst="rect">
              <a:avLst/>
            </a:prstGeom>
          </p:spPr>
        </p:pic>
        <p:sp>
          <p:nvSpPr>
            <p:cNvPr id="60" name="矩形 59"/>
            <p:cNvSpPr/>
            <p:nvPr/>
          </p:nvSpPr>
          <p:spPr>
            <a:xfrm>
              <a:off x="468555" y="3804519"/>
              <a:ext cx="6030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Cars and</a:t>
              </a:r>
              <a:endParaRPr lang="en-US" altLang="zh-TW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zh-TW" altLang="en-US" sz="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Vehicles</a:t>
              </a:r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75" y="1244092"/>
            <a:ext cx="1067797" cy="83733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20" y="1403232"/>
            <a:ext cx="1737184" cy="7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r="13933" b="31256"/>
          <a:stretch/>
        </p:blipFill>
        <p:spPr>
          <a:xfrm>
            <a:off x="1147485" y="1409816"/>
            <a:ext cx="1190625" cy="108108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25" y="3002697"/>
            <a:ext cx="2491075" cy="164920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r="3133"/>
          <a:stretch/>
        </p:blipFill>
        <p:spPr>
          <a:xfrm>
            <a:off x="814089" y="3039490"/>
            <a:ext cx="5006648" cy="1579453"/>
          </a:xfrm>
          <a:prstGeom prst="rect">
            <a:avLst/>
          </a:prstGeom>
        </p:spPr>
      </p:pic>
      <p:pic>
        <p:nvPicPr>
          <p:cNvPr id="17" name="Picture 4" descr="http://genome.cshlp.org/content/13/8/1818/F2.large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17" b="-26"/>
          <a:stretch/>
        </p:blipFill>
        <p:spPr bwMode="auto">
          <a:xfrm>
            <a:off x="4738741" y="1388513"/>
            <a:ext cx="3476907" cy="142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89"/>
          <a:stretch/>
        </p:blipFill>
        <p:spPr>
          <a:xfrm>
            <a:off x="2563595" y="1022844"/>
            <a:ext cx="1985717" cy="1972864"/>
          </a:xfrm>
          <a:prstGeom prst="rect">
            <a:avLst/>
          </a:prstGeom>
        </p:spPr>
      </p:pic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sp>
        <p:nvSpPr>
          <p:cNvPr id="19" name="Shape 371"/>
          <p:cNvSpPr txBox="1">
            <a:spLocks/>
          </p:cNvSpPr>
          <p:nvPr/>
        </p:nvSpPr>
        <p:spPr>
          <a:xfrm>
            <a:off x="922000" y="515623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altLang="zh-TW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計算理論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與生物資訊</a:t>
            </a:r>
          </a:p>
        </p:txBody>
      </p:sp>
      <p:sp>
        <p:nvSpPr>
          <p:cNvPr id="21" name="矩形 20"/>
          <p:cNvSpPr/>
          <p:nvPr/>
        </p:nvSpPr>
        <p:spPr>
          <a:xfrm>
            <a:off x="7348640" y="303949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基因檢測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40760" y="2508770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Theory of Computation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1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 dirty="0"/>
          </a:p>
        </p:txBody>
      </p:sp>
      <p:sp>
        <p:nvSpPr>
          <p:cNvPr id="2" name="矩形 1"/>
          <p:cNvSpPr/>
          <p:nvPr/>
        </p:nvSpPr>
        <p:spPr>
          <a:xfrm>
            <a:off x="640404" y="3725791"/>
            <a:ext cx="3595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rgbClr val="1A5299"/>
                </a:solidFill>
                <a:latin typeface="Perpetua" panose="02020502060401020303" pitchFamily="18" charset="0"/>
                <a:ea typeface="微軟正黑體" panose="020B0604030504040204" pitchFamily="34" charset="-120"/>
              </a:rPr>
              <a:t>海大資工</a:t>
            </a:r>
            <a:r>
              <a:rPr lang="zh-TW" altLang="en-US" sz="1600" dirty="0">
                <a:latin typeface="Perpetua" panose="02020502060401020303" pitchFamily="18" charset="0"/>
                <a:ea typeface="微軟正黑體" panose="020B0604030504040204" pitchFamily="34" charset="-120"/>
              </a:rPr>
              <a:t>有各種領域專精的老師，只要你願意來挖寶，絕對不會空手而回。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pSp>
        <p:nvGrpSpPr>
          <p:cNvPr id="40" name="群組 39"/>
          <p:cNvGrpSpPr/>
          <p:nvPr/>
        </p:nvGrpSpPr>
        <p:grpSpPr>
          <a:xfrm>
            <a:off x="4124465" y="1441521"/>
            <a:ext cx="4574193" cy="3273772"/>
            <a:chOff x="4124465" y="1441521"/>
            <a:chExt cx="4574193" cy="3273772"/>
          </a:xfrm>
        </p:grpSpPr>
        <p:grpSp>
          <p:nvGrpSpPr>
            <p:cNvPr id="6" name="群組 5"/>
            <p:cNvGrpSpPr/>
            <p:nvPr/>
          </p:nvGrpSpPr>
          <p:grpSpPr>
            <a:xfrm>
              <a:off x="4124465" y="1859418"/>
              <a:ext cx="4574193" cy="2855875"/>
              <a:chOff x="4124465" y="1859418"/>
              <a:chExt cx="4574193" cy="285587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4465" y="1859418"/>
                <a:ext cx="4559165" cy="2656780"/>
              </a:xfrm>
              <a:prstGeom prst="rect">
                <a:avLst/>
              </a:prstGeom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4387637" y="2927328"/>
                <a:ext cx="7232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水下立體攝影機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4464580" y="3552024"/>
                <a:ext cx="56938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聲納感測器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55050" y="4161295"/>
                <a:ext cx="80021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水質、水流感測器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4310691" y="434596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900" b="1" dirty="0"/>
                  <a:t>箱網水下感測</a:t>
                </a:r>
                <a:endParaRPr lang="en-US" altLang="zh-TW" sz="900" b="1" dirty="0"/>
              </a:p>
              <a:p>
                <a:pPr algn="ctr"/>
                <a:r>
                  <a:rPr lang="zh-TW" altLang="en-US" sz="900" b="1" dirty="0"/>
                  <a:t>子系統</a:t>
                </a: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471791" y="2901928"/>
                <a:ext cx="6463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電力供應系統</a:t>
                </a: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374082" y="3589524"/>
                <a:ext cx="8771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感測器終端控制系統</a:t>
                </a: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407546" y="4160695"/>
                <a:ext cx="80021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遠端遙控通訊系統</a:t>
                </a: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5263095" y="4345361"/>
                <a:ext cx="110799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b="1" dirty="0"/>
                  <a:t>箱網通訊工作平台</a:t>
                </a: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6862021" y="2838293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雲端系統</a:t>
                </a: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6745200" y="3535010"/>
                <a:ext cx="7232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感測器監控系統</a:t>
                </a: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6655183" y="4157318"/>
                <a:ext cx="95410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智慧箱網養殖分析系統</a:t>
                </a: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6578238" y="4345361"/>
                <a:ext cx="110799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b="1" dirty="0"/>
                  <a:t>箱網岸上資訊系統</a:t>
                </a: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7975385" y="2902726"/>
                <a:ext cx="56938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自動餵食機</a:t>
                </a: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7903459" y="3504712"/>
                <a:ext cx="64633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600" b="1" dirty="0"/>
                  <a:t>水下雷射系統</a:t>
                </a: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8013856" y="4134220"/>
                <a:ext cx="4924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600" b="1" dirty="0" err="1"/>
                  <a:t>RoV</a:t>
                </a:r>
                <a:r>
                  <a:rPr lang="zh-TW" altLang="en-US" sz="600" b="1" dirty="0"/>
                  <a:t>巡航</a:t>
                </a: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7821495" y="4341984"/>
                <a:ext cx="87716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900" b="1" dirty="0"/>
                  <a:t>箱網啟動系統</a:t>
                </a: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5674710" y="1441521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800" b="1" dirty="0">
                  <a:solidFill>
                    <a:srgbClr val="222222"/>
                  </a:solidFill>
                  <a:latin typeface="Arial" panose="020B0604020202020204" pitchFamily="34" charset="0"/>
                </a:rPr>
                <a:t>智慧養殖系統</a:t>
              </a:r>
              <a:endParaRPr lang="zh-TW" altLang="en-US" sz="1800" b="1" dirty="0"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690605" y="1371600"/>
            <a:ext cx="3544845" cy="2272757"/>
            <a:chOff x="690605" y="1371600"/>
            <a:chExt cx="3544845" cy="2272757"/>
          </a:xfrm>
        </p:grpSpPr>
        <p:pic>
          <p:nvPicPr>
            <p:cNvPr id="24" name="Google Shape;504;p40"/>
            <p:cNvPicPr preferRelativeResize="0">
              <a:picLocks/>
            </p:cNvPicPr>
            <p:nvPr/>
          </p:nvPicPr>
          <p:blipFill rotWithShape="1">
            <a:blip r:embed="rId5">
              <a:alphaModFix/>
            </a:blip>
            <a:srcRect t="11053" b="24831"/>
            <a:stretch/>
          </p:blipFill>
          <p:spPr>
            <a:xfrm>
              <a:off x="690605" y="1371600"/>
              <a:ext cx="3544845" cy="2272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矩形 40"/>
            <p:cNvSpPr/>
            <p:nvPr/>
          </p:nvSpPr>
          <p:spPr>
            <a:xfrm>
              <a:off x="690605" y="1477310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衛星訊號定位漁船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Shape 371"/>
          <p:cNvSpPr txBox="1">
            <a:spLocks/>
          </p:cNvSpPr>
          <p:nvPr/>
        </p:nvSpPr>
        <p:spPr>
          <a:xfrm>
            <a:off x="922000" y="515623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海洋與地理資訊應用</a:t>
            </a:r>
          </a:p>
        </p:txBody>
      </p:sp>
    </p:spTree>
    <p:extLst>
      <p:ext uri="{BB962C8B-B14F-4D97-AF65-F5344CB8AC3E}">
        <p14:creationId xmlns:p14="http://schemas.microsoft.com/office/powerpoint/2010/main" val="216694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77091" y="1825719"/>
            <a:ext cx="7772400" cy="265486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zh-TW" altLang="en-US" sz="5400" b="1" dirty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海大資工系的出路與亮點</a:t>
            </a:r>
            <a: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/>
            </a:r>
            <a:b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</a:br>
            <a:r>
              <a:rPr kumimoji="1"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National Taiwan Ocean University</a:t>
            </a:r>
            <a:r>
              <a:rPr kumimoji="1"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“CSE”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    </a:t>
            </a:r>
            <a:endParaRPr kumimoji="1" lang="e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5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年本系研究所榜單統計表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7382219"/>
              </p:ext>
            </p:extLst>
          </p:nvPr>
        </p:nvGraphicFramePr>
        <p:xfrm>
          <a:off x="1255593" y="1252775"/>
          <a:ext cx="6475863" cy="3467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1853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資工系的職涯優勢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 dirty="0"/>
          </a:p>
        </p:txBody>
      </p:sp>
      <p:grpSp>
        <p:nvGrpSpPr>
          <p:cNvPr id="99" name="Group 3"/>
          <p:cNvGrpSpPr/>
          <p:nvPr/>
        </p:nvGrpSpPr>
        <p:grpSpPr>
          <a:xfrm>
            <a:off x="1308799" y="1362617"/>
            <a:ext cx="2710406" cy="2887342"/>
            <a:chOff x="4848046" y="3681671"/>
            <a:chExt cx="2758049" cy="2928608"/>
          </a:xfrm>
          <a:solidFill>
            <a:srgbClr val="797B4F"/>
          </a:solidFill>
        </p:grpSpPr>
        <p:sp>
          <p:nvSpPr>
            <p:cNvPr id="100" name="Rounded Rectangle 4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Rounded Rectangle 5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Rounded Rectangle 6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Rounded Rectangle 7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8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9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Rounded Rectangle 10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1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roup 12"/>
          <p:cNvGrpSpPr/>
          <p:nvPr/>
        </p:nvGrpSpPr>
        <p:grpSpPr>
          <a:xfrm>
            <a:off x="1934987" y="1852736"/>
            <a:ext cx="1452535" cy="1730357"/>
            <a:chOff x="1195903" y="1537915"/>
            <a:chExt cx="1670013" cy="2047118"/>
          </a:xfrm>
          <a:solidFill>
            <a:srgbClr val="797B4F"/>
          </a:solidFill>
        </p:grpSpPr>
        <p:sp>
          <p:nvSpPr>
            <p:cNvPr id="109" name="Oval 21"/>
            <p:cNvSpPr>
              <a:spLocks noChangeAspect="1"/>
            </p:cNvSpPr>
            <p:nvPr/>
          </p:nvSpPr>
          <p:spPr>
            <a:xfrm>
              <a:off x="1414470" y="1768048"/>
              <a:ext cx="264724" cy="266936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Oval 21"/>
            <p:cNvSpPr>
              <a:spLocks noChangeAspect="1"/>
            </p:cNvSpPr>
            <p:nvPr/>
          </p:nvSpPr>
          <p:spPr>
            <a:xfrm>
              <a:off x="1323964" y="1909930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Oval 21"/>
            <p:cNvSpPr>
              <a:spLocks noChangeAspect="1"/>
            </p:cNvSpPr>
            <p:nvPr/>
          </p:nvSpPr>
          <p:spPr>
            <a:xfrm rot="21050853">
              <a:off x="1326433" y="2753031"/>
              <a:ext cx="173268" cy="174716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Oval 21"/>
            <p:cNvSpPr>
              <a:spLocks noChangeAspect="1"/>
            </p:cNvSpPr>
            <p:nvPr/>
          </p:nvSpPr>
          <p:spPr>
            <a:xfrm rot="288847">
              <a:off x="1195903" y="2266763"/>
              <a:ext cx="222367" cy="22422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Oval 21"/>
            <p:cNvSpPr>
              <a:spLocks noChangeAspect="1"/>
            </p:cNvSpPr>
            <p:nvPr/>
          </p:nvSpPr>
          <p:spPr>
            <a:xfrm>
              <a:off x="1414470" y="2278418"/>
              <a:ext cx="222367" cy="22422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Oval 21"/>
            <p:cNvSpPr>
              <a:spLocks noChangeAspect="1"/>
            </p:cNvSpPr>
            <p:nvPr/>
          </p:nvSpPr>
          <p:spPr>
            <a:xfrm>
              <a:off x="1231800" y="2460930"/>
              <a:ext cx="309554" cy="31214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Oval 21"/>
            <p:cNvSpPr>
              <a:spLocks noChangeAspect="1"/>
            </p:cNvSpPr>
            <p:nvPr/>
          </p:nvSpPr>
          <p:spPr>
            <a:xfrm>
              <a:off x="1985429" y="2143218"/>
              <a:ext cx="282537" cy="28489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Oval 21"/>
            <p:cNvSpPr>
              <a:spLocks noChangeAspect="1"/>
            </p:cNvSpPr>
            <p:nvPr/>
          </p:nvSpPr>
          <p:spPr>
            <a:xfrm rot="283757">
              <a:off x="1665484" y="3272892"/>
              <a:ext cx="309554" cy="31214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Oval 21"/>
            <p:cNvSpPr>
              <a:spLocks noChangeAspect="1"/>
            </p:cNvSpPr>
            <p:nvPr/>
          </p:nvSpPr>
          <p:spPr>
            <a:xfrm rot="21364806">
              <a:off x="1656905" y="1674846"/>
              <a:ext cx="267508" cy="269744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Oval 21"/>
            <p:cNvSpPr>
              <a:spLocks noChangeAspect="1"/>
            </p:cNvSpPr>
            <p:nvPr/>
          </p:nvSpPr>
          <p:spPr>
            <a:xfrm>
              <a:off x="1563017" y="1930545"/>
              <a:ext cx="424361" cy="427906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Oval 21"/>
            <p:cNvSpPr>
              <a:spLocks noChangeAspect="1"/>
            </p:cNvSpPr>
            <p:nvPr/>
          </p:nvSpPr>
          <p:spPr>
            <a:xfrm rot="21145186">
              <a:off x="1260512" y="1980363"/>
              <a:ext cx="333550" cy="33633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Oval 21"/>
            <p:cNvSpPr>
              <a:spLocks noChangeAspect="1"/>
            </p:cNvSpPr>
            <p:nvPr/>
          </p:nvSpPr>
          <p:spPr>
            <a:xfrm rot="232827">
              <a:off x="1766846" y="2371713"/>
              <a:ext cx="405789" cy="40918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Oval 21"/>
            <p:cNvSpPr>
              <a:spLocks noChangeAspect="1"/>
            </p:cNvSpPr>
            <p:nvPr/>
          </p:nvSpPr>
          <p:spPr>
            <a:xfrm>
              <a:off x="2232245" y="1873583"/>
              <a:ext cx="591365" cy="5963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Oval 21"/>
            <p:cNvSpPr>
              <a:spLocks noChangeAspect="1"/>
            </p:cNvSpPr>
            <p:nvPr/>
          </p:nvSpPr>
          <p:spPr>
            <a:xfrm>
              <a:off x="1580219" y="1680508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Oval 21"/>
            <p:cNvSpPr>
              <a:spLocks noChangeAspect="1"/>
            </p:cNvSpPr>
            <p:nvPr/>
          </p:nvSpPr>
          <p:spPr>
            <a:xfrm rot="20203558">
              <a:off x="1468306" y="2867514"/>
              <a:ext cx="139314" cy="14047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Oval 21"/>
            <p:cNvSpPr>
              <a:spLocks noChangeAspect="1"/>
            </p:cNvSpPr>
            <p:nvPr/>
          </p:nvSpPr>
          <p:spPr>
            <a:xfrm>
              <a:off x="1694605" y="2685223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Oval 21"/>
            <p:cNvSpPr>
              <a:spLocks noChangeAspect="1"/>
            </p:cNvSpPr>
            <p:nvPr/>
          </p:nvSpPr>
          <p:spPr>
            <a:xfrm rot="375171">
              <a:off x="1800405" y="2755645"/>
              <a:ext cx="216579" cy="2183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Oval 21"/>
            <p:cNvSpPr>
              <a:spLocks noChangeAspect="1"/>
            </p:cNvSpPr>
            <p:nvPr/>
          </p:nvSpPr>
          <p:spPr>
            <a:xfrm rot="1185792">
              <a:off x="1591521" y="2830231"/>
              <a:ext cx="222367" cy="22422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Oval 21"/>
            <p:cNvSpPr>
              <a:spLocks noChangeAspect="1"/>
            </p:cNvSpPr>
            <p:nvPr/>
          </p:nvSpPr>
          <p:spPr>
            <a:xfrm>
              <a:off x="1566870" y="2430818"/>
              <a:ext cx="222367" cy="22422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Oval 21"/>
            <p:cNvSpPr>
              <a:spLocks noChangeAspect="1"/>
            </p:cNvSpPr>
            <p:nvPr/>
          </p:nvSpPr>
          <p:spPr>
            <a:xfrm rot="561415">
              <a:off x="1961493" y="1831077"/>
              <a:ext cx="309554" cy="312141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Oval 21"/>
            <p:cNvSpPr>
              <a:spLocks noChangeAspect="1"/>
            </p:cNvSpPr>
            <p:nvPr/>
          </p:nvSpPr>
          <p:spPr>
            <a:xfrm rot="375171">
              <a:off x="1487267" y="2639444"/>
              <a:ext cx="216579" cy="2183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Oval 21"/>
            <p:cNvSpPr>
              <a:spLocks noChangeAspect="1"/>
            </p:cNvSpPr>
            <p:nvPr/>
          </p:nvSpPr>
          <p:spPr>
            <a:xfrm>
              <a:off x="1741171" y="2361128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Oval 21"/>
            <p:cNvSpPr>
              <a:spLocks noChangeAspect="1"/>
            </p:cNvSpPr>
            <p:nvPr/>
          </p:nvSpPr>
          <p:spPr>
            <a:xfrm>
              <a:off x="1899336" y="2285667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Oval 21"/>
            <p:cNvSpPr>
              <a:spLocks noChangeAspect="1"/>
            </p:cNvSpPr>
            <p:nvPr/>
          </p:nvSpPr>
          <p:spPr>
            <a:xfrm rot="20859187">
              <a:off x="1875957" y="3147672"/>
              <a:ext cx="196820" cy="198466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Oval 21"/>
            <p:cNvSpPr>
              <a:spLocks noChangeAspect="1"/>
            </p:cNvSpPr>
            <p:nvPr/>
          </p:nvSpPr>
          <p:spPr>
            <a:xfrm rot="232827">
              <a:off x="2016649" y="3174821"/>
              <a:ext cx="405789" cy="40918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Oval 21"/>
            <p:cNvSpPr>
              <a:spLocks noChangeAspect="1"/>
            </p:cNvSpPr>
            <p:nvPr/>
          </p:nvSpPr>
          <p:spPr>
            <a:xfrm rot="232827">
              <a:off x="2373855" y="2474192"/>
              <a:ext cx="405789" cy="40918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Oval 21"/>
            <p:cNvSpPr>
              <a:spLocks noChangeAspect="1"/>
            </p:cNvSpPr>
            <p:nvPr/>
          </p:nvSpPr>
          <p:spPr>
            <a:xfrm>
              <a:off x="2267966" y="2356564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Oval 21"/>
            <p:cNvSpPr>
              <a:spLocks noChangeAspect="1"/>
            </p:cNvSpPr>
            <p:nvPr/>
          </p:nvSpPr>
          <p:spPr>
            <a:xfrm>
              <a:off x="2091720" y="2905247"/>
              <a:ext cx="282537" cy="28489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Oval 21"/>
            <p:cNvSpPr>
              <a:spLocks noChangeAspect="1"/>
            </p:cNvSpPr>
            <p:nvPr/>
          </p:nvSpPr>
          <p:spPr>
            <a:xfrm>
              <a:off x="2731788" y="2312226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Oval 21"/>
            <p:cNvSpPr>
              <a:spLocks noChangeAspect="1"/>
            </p:cNvSpPr>
            <p:nvPr/>
          </p:nvSpPr>
          <p:spPr>
            <a:xfrm rot="375171">
              <a:off x="1770483" y="2955490"/>
              <a:ext cx="216579" cy="2183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Oval 21"/>
            <p:cNvSpPr>
              <a:spLocks noChangeAspect="1"/>
            </p:cNvSpPr>
            <p:nvPr/>
          </p:nvSpPr>
          <p:spPr>
            <a:xfrm rot="375171">
              <a:off x="2115911" y="2614000"/>
              <a:ext cx="275390" cy="277693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Oval 21"/>
            <p:cNvSpPr>
              <a:spLocks noChangeAspect="1"/>
            </p:cNvSpPr>
            <p:nvPr/>
          </p:nvSpPr>
          <p:spPr>
            <a:xfrm>
              <a:off x="1984293" y="2894551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Oval 21"/>
            <p:cNvSpPr>
              <a:spLocks noChangeAspect="1"/>
            </p:cNvSpPr>
            <p:nvPr/>
          </p:nvSpPr>
          <p:spPr>
            <a:xfrm>
              <a:off x="2152479" y="2464579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Oval 21"/>
            <p:cNvSpPr>
              <a:spLocks noChangeAspect="1"/>
            </p:cNvSpPr>
            <p:nvPr/>
          </p:nvSpPr>
          <p:spPr>
            <a:xfrm>
              <a:off x="2580435" y="2877367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Oval 21"/>
            <p:cNvSpPr>
              <a:spLocks noChangeAspect="1"/>
            </p:cNvSpPr>
            <p:nvPr/>
          </p:nvSpPr>
          <p:spPr>
            <a:xfrm>
              <a:off x="2000241" y="3039370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Oval 21"/>
            <p:cNvSpPr>
              <a:spLocks noChangeAspect="1"/>
            </p:cNvSpPr>
            <p:nvPr/>
          </p:nvSpPr>
          <p:spPr>
            <a:xfrm>
              <a:off x="1961493" y="3484382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Oval 21"/>
            <p:cNvSpPr>
              <a:spLocks noChangeAspect="1"/>
            </p:cNvSpPr>
            <p:nvPr/>
          </p:nvSpPr>
          <p:spPr>
            <a:xfrm>
              <a:off x="1529662" y="3003550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Oval 21"/>
            <p:cNvSpPr>
              <a:spLocks noChangeAspect="1"/>
            </p:cNvSpPr>
            <p:nvPr/>
          </p:nvSpPr>
          <p:spPr>
            <a:xfrm>
              <a:off x="1648031" y="3057800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Oval 21"/>
            <p:cNvSpPr>
              <a:spLocks noChangeAspect="1"/>
            </p:cNvSpPr>
            <p:nvPr/>
          </p:nvSpPr>
          <p:spPr>
            <a:xfrm>
              <a:off x="1740222" y="3161559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Oval 21"/>
            <p:cNvSpPr>
              <a:spLocks noChangeAspect="1"/>
            </p:cNvSpPr>
            <p:nvPr/>
          </p:nvSpPr>
          <p:spPr>
            <a:xfrm>
              <a:off x="2361060" y="2871624"/>
              <a:ext cx="228226" cy="230133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Oval 21"/>
            <p:cNvSpPr>
              <a:spLocks noChangeAspect="1"/>
            </p:cNvSpPr>
            <p:nvPr/>
          </p:nvSpPr>
          <p:spPr>
            <a:xfrm>
              <a:off x="2329001" y="3119404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Oval 21"/>
            <p:cNvSpPr>
              <a:spLocks noChangeAspect="1"/>
            </p:cNvSpPr>
            <p:nvPr/>
          </p:nvSpPr>
          <p:spPr>
            <a:xfrm>
              <a:off x="2289480" y="2513009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Oval 21"/>
            <p:cNvSpPr>
              <a:spLocks noChangeAspect="1"/>
            </p:cNvSpPr>
            <p:nvPr/>
          </p:nvSpPr>
          <p:spPr>
            <a:xfrm>
              <a:off x="2682300" y="2444570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Oval 21"/>
            <p:cNvSpPr>
              <a:spLocks noChangeAspect="1"/>
            </p:cNvSpPr>
            <p:nvPr/>
          </p:nvSpPr>
          <p:spPr>
            <a:xfrm>
              <a:off x="2749364" y="2506052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Oval 21"/>
            <p:cNvSpPr>
              <a:spLocks noChangeAspect="1"/>
            </p:cNvSpPr>
            <p:nvPr/>
          </p:nvSpPr>
          <p:spPr>
            <a:xfrm>
              <a:off x="2020432" y="2794749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Oval 21"/>
            <p:cNvSpPr>
              <a:spLocks noChangeAspect="1"/>
            </p:cNvSpPr>
            <p:nvPr/>
          </p:nvSpPr>
          <p:spPr>
            <a:xfrm>
              <a:off x="1642196" y="3210761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Oval 21"/>
            <p:cNvSpPr>
              <a:spLocks noChangeAspect="1"/>
            </p:cNvSpPr>
            <p:nvPr/>
          </p:nvSpPr>
          <p:spPr>
            <a:xfrm>
              <a:off x="2148211" y="1600868"/>
              <a:ext cx="282537" cy="28489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Oval 21"/>
            <p:cNvSpPr>
              <a:spLocks noChangeAspect="1"/>
            </p:cNvSpPr>
            <p:nvPr/>
          </p:nvSpPr>
          <p:spPr>
            <a:xfrm>
              <a:off x="1855627" y="1537915"/>
              <a:ext cx="228226" cy="230133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Oval 21"/>
            <p:cNvSpPr>
              <a:spLocks noChangeAspect="1"/>
            </p:cNvSpPr>
            <p:nvPr/>
          </p:nvSpPr>
          <p:spPr>
            <a:xfrm>
              <a:off x="1920246" y="1755731"/>
              <a:ext cx="134128" cy="13524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Oval 21"/>
            <p:cNvSpPr>
              <a:spLocks noChangeAspect="1"/>
            </p:cNvSpPr>
            <p:nvPr/>
          </p:nvSpPr>
          <p:spPr>
            <a:xfrm>
              <a:off x="1869089" y="1901516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Oval 21"/>
            <p:cNvSpPr>
              <a:spLocks noChangeAspect="1"/>
            </p:cNvSpPr>
            <p:nvPr/>
          </p:nvSpPr>
          <p:spPr>
            <a:xfrm>
              <a:off x="2042856" y="1699484"/>
              <a:ext cx="98975" cy="9980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Oval 21"/>
            <p:cNvSpPr>
              <a:spLocks noChangeAspect="1"/>
            </p:cNvSpPr>
            <p:nvPr/>
          </p:nvSpPr>
          <p:spPr>
            <a:xfrm>
              <a:off x="2436404" y="1732638"/>
              <a:ext cx="152882" cy="15415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Oval 21"/>
            <p:cNvSpPr>
              <a:spLocks noChangeAspect="1"/>
            </p:cNvSpPr>
            <p:nvPr/>
          </p:nvSpPr>
          <p:spPr>
            <a:xfrm>
              <a:off x="2099216" y="1600868"/>
              <a:ext cx="66122" cy="66674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Oval 21"/>
            <p:cNvSpPr>
              <a:spLocks noChangeAspect="1"/>
            </p:cNvSpPr>
            <p:nvPr/>
          </p:nvSpPr>
          <p:spPr>
            <a:xfrm>
              <a:off x="2264289" y="1954875"/>
              <a:ext cx="66122" cy="66674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3" name="Rectangle 67"/>
          <p:cNvSpPr/>
          <p:nvPr/>
        </p:nvSpPr>
        <p:spPr>
          <a:xfrm>
            <a:off x="4160858" y="1493888"/>
            <a:ext cx="483377" cy="4669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4" name="TextBox 68"/>
          <p:cNvSpPr txBox="1"/>
          <p:nvPr/>
        </p:nvSpPr>
        <p:spPr>
          <a:xfrm>
            <a:off x="4107764" y="1549911"/>
            <a:ext cx="4958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65" name="Group 69"/>
          <p:cNvGrpSpPr/>
          <p:nvPr/>
        </p:nvGrpSpPr>
        <p:grpSpPr>
          <a:xfrm>
            <a:off x="4639743" y="1458325"/>
            <a:ext cx="1433215" cy="947029"/>
            <a:chOff x="746874" y="3290781"/>
            <a:chExt cx="2106678" cy="1236346"/>
          </a:xfrm>
        </p:grpSpPr>
        <p:sp>
          <p:nvSpPr>
            <p:cNvPr id="166" name="TextBox 70"/>
            <p:cNvSpPr txBox="1"/>
            <p:nvPr/>
          </p:nvSpPr>
          <p:spPr>
            <a:xfrm>
              <a:off x="746874" y="3683342"/>
              <a:ext cx="2059657" cy="8437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大學畢業生</a:t>
              </a:r>
              <a:r>
                <a:rPr lang="en-US" altLang="zh-TW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85.7%</a:t>
              </a:r>
              <a:r>
                <a: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起薪高於</a:t>
              </a:r>
              <a:r>
                <a:rPr lang="en-US" altLang="zh-TW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4</a:t>
              </a:r>
              <a:r>
                <a: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萬、</a:t>
              </a:r>
              <a:r>
                <a:rPr lang="en-US" altLang="zh-TW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60%</a:t>
              </a:r>
              <a:r>
                <a: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起新高於</a:t>
              </a:r>
              <a:r>
                <a:rPr lang="en-US" altLang="zh-TW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5</a:t>
              </a:r>
              <a:r>
                <a:rPr lang="zh-TW" altLang="en-US" sz="12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萬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67" name="TextBox 71"/>
            <p:cNvSpPr txBox="1"/>
            <p:nvPr/>
          </p:nvSpPr>
          <p:spPr>
            <a:xfrm>
              <a:off x="793895" y="3290781"/>
              <a:ext cx="2059657" cy="441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起薪高</a:t>
              </a:r>
              <a:endParaRPr lang="ko-KR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68" name="Rectangle 72"/>
          <p:cNvSpPr/>
          <p:nvPr/>
        </p:nvSpPr>
        <p:spPr>
          <a:xfrm>
            <a:off x="4144889" y="2761308"/>
            <a:ext cx="483377" cy="46690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169" name="TextBox 73"/>
          <p:cNvSpPr txBox="1"/>
          <p:nvPr/>
        </p:nvSpPr>
        <p:spPr>
          <a:xfrm>
            <a:off x="4170919" y="2817330"/>
            <a:ext cx="41672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0" name="Group 74"/>
          <p:cNvGrpSpPr/>
          <p:nvPr/>
        </p:nvGrpSpPr>
        <p:grpSpPr>
          <a:xfrm>
            <a:off x="6572381" y="2727836"/>
            <a:ext cx="1438558" cy="1158850"/>
            <a:chOff x="797841" y="4114796"/>
            <a:chExt cx="2114532" cy="1512879"/>
          </a:xfrm>
        </p:grpSpPr>
        <p:sp>
          <p:nvSpPr>
            <p:cNvPr id="171" name="TextBox 75"/>
            <p:cNvSpPr txBox="1"/>
            <p:nvPr/>
          </p:nvSpPr>
          <p:spPr>
            <a:xfrm>
              <a:off x="797841" y="4542808"/>
              <a:ext cx="2114532" cy="10848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200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資工畢業生擁有</a:t>
              </a:r>
              <a:r>
                <a:rPr lang="zh-TW" altLang="en-US" sz="12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多個</a:t>
              </a:r>
              <a:r>
                <a:rPr lang="zh-TW" altLang="en-US" sz="1200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工作機會。</a:t>
              </a:r>
              <a:r>
                <a:rPr lang="zh-TW" altLang="en-US" sz="1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國內每年欠缺電資相關人才</a:t>
              </a:r>
              <a:r>
                <a:rPr lang="en-US" altLang="zh-TW" sz="1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2</a:t>
              </a:r>
              <a:r>
                <a:rPr lang="zh-TW" altLang="en-US" sz="1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萬多人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2" name="TextBox 76"/>
            <p:cNvSpPr txBox="1"/>
            <p:nvPr/>
          </p:nvSpPr>
          <p:spPr>
            <a:xfrm>
              <a:off x="797841" y="4114796"/>
              <a:ext cx="2059656" cy="441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工作機會多</a:t>
              </a:r>
              <a:endParaRPr lang="ko-KR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73" name="Rectangle 82"/>
          <p:cNvSpPr/>
          <p:nvPr/>
        </p:nvSpPr>
        <p:spPr>
          <a:xfrm>
            <a:off x="6063840" y="1501990"/>
            <a:ext cx="483377" cy="46690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174" name="TextBox 83"/>
          <p:cNvSpPr txBox="1"/>
          <p:nvPr/>
        </p:nvSpPr>
        <p:spPr>
          <a:xfrm>
            <a:off x="6057344" y="1558012"/>
            <a:ext cx="4492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75" name="Group 84"/>
          <p:cNvGrpSpPr/>
          <p:nvPr/>
        </p:nvGrpSpPr>
        <p:grpSpPr>
          <a:xfrm>
            <a:off x="6553713" y="1441524"/>
            <a:ext cx="1412221" cy="1156201"/>
            <a:chOff x="803640" y="3393439"/>
            <a:chExt cx="2075819" cy="1257728"/>
          </a:xfrm>
        </p:grpSpPr>
        <p:sp>
          <p:nvSpPr>
            <p:cNvPr id="176" name="TextBox 85"/>
            <p:cNvSpPr txBox="1"/>
            <p:nvPr/>
          </p:nvSpPr>
          <p:spPr>
            <a:xfrm>
              <a:off x="803640" y="3747200"/>
              <a:ext cx="2059657" cy="9039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舉凡科技業、金融業、傳產業甚至餐飲業都需要資訊人才</a:t>
              </a:r>
              <a:endParaRPr lang="ko-KR" altLang="en-US" sz="1200" b="1" dirty="0">
                <a:solidFill>
                  <a:schemeClr val="accent4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7" name="TextBox 86"/>
            <p:cNvSpPr txBox="1"/>
            <p:nvPr/>
          </p:nvSpPr>
          <p:spPr>
            <a:xfrm>
              <a:off x="819802" y="3393439"/>
              <a:ext cx="2059657" cy="3846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24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發展廣</a:t>
              </a:r>
              <a:endParaRPr lang="ko-KR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78" name="Rectangle 87"/>
          <p:cNvSpPr/>
          <p:nvPr/>
        </p:nvSpPr>
        <p:spPr>
          <a:xfrm>
            <a:off x="6023218" y="2755428"/>
            <a:ext cx="483377" cy="46690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797B4F"/>
              </a:solidFill>
            </a:endParaRPr>
          </a:p>
        </p:txBody>
      </p:sp>
      <p:sp>
        <p:nvSpPr>
          <p:cNvPr id="179" name="TextBox 88"/>
          <p:cNvSpPr txBox="1"/>
          <p:nvPr/>
        </p:nvSpPr>
        <p:spPr>
          <a:xfrm>
            <a:off x="6057082" y="2811450"/>
            <a:ext cx="4088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0" name="Group 89"/>
          <p:cNvGrpSpPr/>
          <p:nvPr/>
        </p:nvGrpSpPr>
        <p:grpSpPr>
          <a:xfrm>
            <a:off x="4676644" y="2692463"/>
            <a:ext cx="1423463" cy="831199"/>
            <a:chOff x="799797" y="4078028"/>
            <a:chExt cx="2092343" cy="1085131"/>
          </a:xfrm>
        </p:grpSpPr>
        <p:sp>
          <p:nvSpPr>
            <p:cNvPr id="181" name="TextBox 90"/>
            <p:cNvSpPr txBox="1"/>
            <p:nvPr/>
          </p:nvSpPr>
          <p:spPr>
            <a:xfrm>
              <a:off x="799797" y="4560455"/>
              <a:ext cx="2005418" cy="602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200" b="1" dirty="0">
                  <a:solidFill>
                    <a:schemeClr val="accent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人工智慧、物聯網引領產業發展</a:t>
              </a:r>
              <a:endParaRPr lang="ko-KR" altLang="en-US" sz="1200" b="1" dirty="0">
                <a:solidFill>
                  <a:schemeClr val="accent3"/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82" name="TextBox 91"/>
            <p:cNvSpPr txBox="1"/>
            <p:nvPr/>
          </p:nvSpPr>
          <p:spPr>
            <a:xfrm>
              <a:off x="832482" y="4078028"/>
              <a:ext cx="2059658" cy="441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社會趨勢</a:t>
              </a:r>
              <a:endParaRPr lang="ko-KR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83" name="TextBox 98"/>
          <p:cNvSpPr txBox="1"/>
          <p:nvPr/>
        </p:nvSpPr>
        <p:spPr>
          <a:xfrm>
            <a:off x="3721137" y="3912068"/>
            <a:ext cx="48992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從外部分析，資工系絕對優於其他非電資領域</a:t>
            </a:r>
            <a:endParaRPr lang="ko-KR" altLang="en-US" sz="1600" b="1" dirty="0">
              <a:solidFill>
                <a:srgbClr val="FF0000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84" name="TextBox 98"/>
          <p:cNvSpPr txBox="1"/>
          <p:nvPr/>
        </p:nvSpPr>
        <p:spPr>
          <a:xfrm>
            <a:off x="3064205" y="4312752"/>
            <a:ext cx="643552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從內部分析，臺海大資工系教學認真、研究充足、資源豐富</a:t>
            </a:r>
            <a:endParaRPr lang="ko-KR" altLang="en-US" sz="1600" b="1" dirty="0">
              <a:solidFill>
                <a:srgbClr val="0000FF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91" name="圖片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海大資工畢業生的發展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 dirty="0"/>
          </a:p>
        </p:txBody>
      </p:sp>
      <p:sp>
        <p:nvSpPr>
          <p:cNvPr id="6" name="內容版面配置區 10"/>
          <p:cNvSpPr txBox="1">
            <a:spLocks/>
          </p:cNvSpPr>
          <p:nvPr/>
        </p:nvSpPr>
        <p:spPr>
          <a:xfrm>
            <a:off x="922000" y="1590708"/>
            <a:ext cx="3271213" cy="31942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中央資工碩士班畢業</a:t>
            </a:r>
            <a:endParaRPr lang="en-US" altLang="zh-TW"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擔任 Cloud Support Engineer </a:t>
            </a:r>
            <a:endParaRPr lang="zh-TW" altLang="en-US" sz="1400" b="1">
              <a:solidFill>
                <a:srgbClr val="000000"/>
              </a:solidFill>
              <a:latin typeface="微軟正黑體"/>
              <a:ea typeface="微軟正黑體"/>
              <a:cs typeface="Arial"/>
              <a:sym typeface="Arial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latin typeface="微軟正黑體"/>
                <a:ea typeface="微軟正黑體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latin typeface="微軟正黑體"/>
                <a:ea typeface="微軟正黑體"/>
              </a:rPr>
              <a:t>B</a:t>
            </a:r>
            <a:r>
              <a:rPr lang="zh-TW" altLang="en-US" sz="2800" b="1" dirty="0">
                <a:solidFill>
                  <a:srgbClr val="0000FF"/>
                </a:solidFill>
                <a:latin typeface="微軟正黑體"/>
                <a:ea typeface="微軟正黑體"/>
              </a:rPr>
              <a:t>：</a:t>
            </a:r>
            <a:endParaRPr lang="en-US" altLang="zh-TW" sz="2800" b="1" dirty="0">
              <a:solidFill>
                <a:srgbClr val="0000FF"/>
              </a:solidFill>
              <a:latin typeface="微軟正黑體"/>
              <a:ea typeface="微軟正黑體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交大資工碩士班畢業</a:t>
            </a:r>
            <a:endParaRPr lang="en-US" altLang="zh-TW"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(</a:t>
            </a:r>
            <a:r>
              <a:rPr lang="en-US" altLang="zh-TW" sz="1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台灣連線</a:t>
            </a:r>
            <a:r>
              <a:rPr lang="en-US" altLang="zh-TW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zh-TW" alt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擔任 研發工程師</a:t>
            </a:r>
            <a:endParaRPr lang="en-US" altLang="zh-TW"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成大資工碩士班畢業</a:t>
            </a:r>
            <a:endParaRPr lang="en-US" altLang="zh-TW"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 (安謀) 擔任 研發工程師</a:t>
            </a:r>
            <a:endParaRPr lang="en-US" altLang="zh-TW"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70000"/>
              </a:lnSpc>
            </a:pPr>
            <a:endParaRPr lang="zh-TW" altLang="en-US" dirty="0"/>
          </a:p>
        </p:txBody>
      </p:sp>
      <p:sp>
        <p:nvSpPr>
          <p:cNvPr id="7" name="內容版面配置區 11"/>
          <p:cNvSpPr txBox="1">
            <a:spLocks/>
          </p:cNvSpPr>
          <p:nvPr/>
        </p:nvSpPr>
        <p:spPr>
          <a:xfrm>
            <a:off x="3948555" y="1590036"/>
            <a:ext cx="4450957" cy="2909824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cs typeface="Raleway Light"/>
                <a:sym typeface="Raleway Light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cs typeface="Raleway Light"/>
                <a:sym typeface="Raleway Light"/>
              </a:rPr>
              <a:t>D</a:t>
            </a:r>
            <a:r>
              <a:rPr lang="zh-TW" altLang="en-US" sz="2800" b="1" dirty="0">
                <a:solidFill>
                  <a:srgbClr val="0000FF"/>
                </a:solidFill>
                <a:cs typeface="Raleway Light"/>
                <a:sym typeface="Raleway Light"/>
              </a:rPr>
              <a:t>：</a:t>
            </a:r>
            <a:endParaRPr lang="en-US" altLang="zh-TW" sz="2800" b="1" dirty="0">
              <a:solidFill>
                <a:srgbClr val="0000FF"/>
              </a:solidFill>
              <a:cs typeface="Raleway Light"/>
              <a:sym typeface="Raleway Light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b="1"/>
              <a:t>海大資工碩士班畢業</a:t>
            </a:r>
            <a:endParaRPr lang="zh-TW" altLang="en-US" b="1" dirty="0">
              <a:ea typeface="微軟正黑體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b="1"/>
              <a:t>Yahoo (台灣雅虎) 擔任 Production (DevOps) Engineer</a:t>
            </a:r>
            <a:endParaRPr lang="zh-TW"/>
          </a:p>
          <a:p>
            <a:pPr marL="457200" indent="-457200">
              <a:lnSpc>
                <a:spcPct val="17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latin typeface="微軟正黑體"/>
                <a:ea typeface="微軟正黑體"/>
                <a:cs typeface="Raleway Light"/>
                <a:sym typeface="Raleway Light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latin typeface="微軟正黑體"/>
                <a:ea typeface="微軟正黑體"/>
                <a:cs typeface="Raleway Light"/>
                <a:sym typeface="Raleway Light"/>
              </a:rPr>
              <a:t>E</a:t>
            </a:r>
            <a:r>
              <a:rPr lang="zh-TW" altLang="en-US" sz="2800" b="1" dirty="0">
                <a:solidFill>
                  <a:srgbClr val="0000FF"/>
                </a:solidFill>
                <a:latin typeface="微軟正黑體"/>
                <a:ea typeface="微軟正黑體"/>
                <a:cs typeface="Raleway Light"/>
                <a:sym typeface="Raleway Light"/>
              </a:rPr>
              <a:t>：</a:t>
            </a:r>
            <a:endParaRPr lang="en-US" altLang="zh-TW" sz="2800" b="1" dirty="0">
              <a:solidFill>
                <a:srgbClr val="0000FF"/>
              </a:solidFill>
              <a:latin typeface="微軟正黑體"/>
              <a:ea typeface="微軟正黑體"/>
              <a:cs typeface="Raleway Light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海大資工碩士班畢業</a:t>
            </a:r>
            <a:endParaRPr lang="en-US" altLang="zh-TW" b="1" dirty="0"/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b="1"/>
              <a:t>台積電 擔任 軟體工程師</a:t>
            </a:r>
            <a:endParaRPr lang="zh-TW" altLang="en-US" b="1" dirty="0">
              <a:sym typeface="Raleway Light"/>
            </a:endParaRPr>
          </a:p>
          <a:p>
            <a:pPr marL="457200" indent="-457200">
              <a:lnSpc>
                <a:spcPct val="17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0000FF"/>
                </a:solidFill>
                <a:cs typeface="Raleway Light"/>
                <a:sym typeface="Raleway Light"/>
              </a:rPr>
              <a:t>學生</a:t>
            </a:r>
            <a:r>
              <a:rPr lang="en-US" altLang="zh-TW" sz="2800" b="1" dirty="0">
                <a:solidFill>
                  <a:srgbClr val="0000FF"/>
                </a:solidFill>
                <a:cs typeface="Raleway Light"/>
                <a:sym typeface="Raleway Light"/>
              </a:rPr>
              <a:t>F</a:t>
            </a:r>
            <a:r>
              <a:rPr lang="zh-TW" altLang="en-US" sz="2800" b="1" dirty="0">
                <a:solidFill>
                  <a:srgbClr val="0000FF"/>
                </a:solidFill>
                <a:cs typeface="Raleway Light"/>
                <a:sym typeface="Raleway Light"/>
              </a:rPr>
              <a:t>：</a:t>
            </a:r>
            <a:endParaRPr lang="en-US" altLang="zh-TW" sz="2800" b="1" dirty="0">
              <a:solidFill>
                <a:srgbClr val="0000FF"/>
              </a:solidFill>
              <a:cs typeface="Raleway Light"/>
              <a:sym typeface="Raleway Light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海大資工碩士班畢業</a:t>
            </a:r>
            <a:endParaRPr lang="en-US" altLang="zh-TW" b="1" dirty="0"/>
          </a:p>
          <a:p>
            <a:pPr marL="285750" lvl="1" indent="-285750">
              <a:lnSpc>
                <a:spcPct val="170000"/>
              </a:lnSpc>
              <a:buFont typeface="Arial,Sans-Serif" panose="020B0604020202020204" pitchFamily="34" charset="0"/>
              <a:buChar char="•"/>
            </a:pPr>
            <a:r>
              <a:rPr lang="zh-TW" altLang="en-US" b="1"/>
              <a:t>聯發科 擔任 軟體工程師</a:t>
            </a:r>
            <a:endParaRPr lang="en-US" b="1"/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TW" altLang="en-US" b="1" dirty="0"/>
          </a:p>
          <a:p>
            <a:pPr>
              <a:lnSpc>
                <a:spcPct val="170000"/>
              </a:lnSpc>
            </a:pP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77091" y="1825719"/>
            <a:ext cx="7772400" cy="265486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zh-TW" altLang="en-US" sz="5400" b="1" dirty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資工系與其他科系的不同</a:t>
            </a:r>
            <a: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/>
            </a:r>
            <a:b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</a:br>
            <a:r>
              <a:rPr kumimoji="1"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National Taiwan Ocean University</a:t>
            </a:r>
            <a:r>
              <a:rPr kumimoji="1"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anose="020B0604030504040204" pitchFamily="34" charset="-120"/>
              </a:rPr>
              <a:t>“CSE”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    </a:t>
            </a:r>
            <a:endParaRPr kumimoji="1" lang="e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5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海大資工列高薪學校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 dirty="0"/>
          </a:p>
        </p:txBody>
      </p:sp>
      <p:pic>
        <p:nvPicPr>
          <p:cNvPr id="8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9" y="1313790"/>
            <a:ext cx="2998147" cy="3361372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211822" y="1324338"/>
            <a:ext cx="4245469" cy="335082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100" dirty="0"/>
              <a:t>節錄新聞重點</a:t>
            </a:r>
            <a:r>
              <a:rPr lang="en-US" altLang="zh-TW" sz="2100" dirty="0"/>
              <a:t>«</a:t>
            </a:r>
            <a:r>
              <a:rPr lang="zh-TW" altLang="en-US" sz="2100" dirty="0"/>
              <a:t>取自</a:t>
            </a:r>
            <a:r>
              <a:rPr lang="en-US" altLang="zh-TW" sz="2100" dirty="0"/>
              <a:t>2023/9/14</a:t>
            </a:r>
            <a:r>
              <a:rPr lang="zh-TW" altLang="en-US" sz="2100" dirty="0"/>
              <a:t>聯合新聞網</a:t>
            </a:r>
            <a:r>
              <a:rPr lang="en-US" altLang="zh-TW" sz="2100" dirty="0"/>
              <a:t>»</a:t>
            </a:r>
          </a:p>
          <a:p>
            <a:pPr latinLnBrk="1">
              <a:lnSpc>
                <a:spcPct val="120000"/>
              </a:lnSpc>
            </a:pPr>
            <a:endParaRPr lang="en-US" altLang="zh-TW" sz="3100" dirty="0"/>
          </a:p>
          <a:p>
            <a:pPr latinLnBrk="1">
              <a:lnSpc>
                <a:spcPct val="120000"/>
              </a:lnSpc>
            </a:pPr>
            <a:r>
              <a:rPr lang="zh-TW" altLang="en-US" sz="3100" dirty="0"/>
              <a:t>今年則發現特色學校有崛起的跡象，包括資通訊學群有彰師大及</a:t>
            </a:r>
            <a:r>
              <a:rPr lang="zh-TW" altLang="en-US" sz="3100" b="1" dirty="0">
                <a:solidFill>
                  <a:srgbClr val="FF0000"/>
                </a:solidFill>
              </a:rPr>
              <a:t>海洋大學碩士生擠進前</a:t>
            </a:r>
            <a:r>
              <a:rPr lang="en-US" altLang="zh-TW" sz="3100" b="1" dirty="0">
                <a:solidFill>
                  <a:srgbClr val="FF0000"/>
                </a:solidFill>
              </a:rPr>
              <a:t>5</a:t>
            </a:r>
            <a:r>
              <a:rPr lang="zh-TW" altLang="en-US" sz="3100" b="1" dirty="0">
                <a:solidFill>
                  <a:srgbClr val="FF0000"/>
                </a:solidFill>
              </a:rPr>
              <a:t>大高薪職務</a:t>
            </a:r>
            <a:r>
              <a:rPr lang="zh-TW" altLang="en-US" sz="3100" dirty="0"/>
              <a:t>；工程學群中有彰師大、海洋大學及長庚大學等碩士生進入領先群；商管學群中則看到彰師大與台師大、海大的碩士生入圍領先群</a:t>
            </a:r>
            <a:endParaRPr lang="en-US" altLang="zh-TW" sz="3100" dirty="0"/>
          </a:p>
          <a:p>
            <a:pPr latinLnBrk="1">
              <a:lnSpc>
                <a:spcPct val="120000"/>
              </a:lnSpc>
            </a:pPr>
            <a:endParaRPr lang="en-US" altLang="zh-TW" sz="2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atinLnBrk="1">
              <a:lnSpc>
                <a:spcPct val="120000"/>
              </a:lnSpc>
            </a:pPr>
            <a:r>
              <a:rPr lang="zh-TW" altLang="en-US" sz="2300" dirty="0"/>
              <a:t>來源網址：</a:t>
            </a:r>
            <a:r>
              <a:rPr lang="en-US" altLang="zh-TW" sz="2300" dirty="0"/>
              <a:t>https://reurl.cc/p5ZkO8</a:t>
            </a:r>
            <a:endParaRPr lang="zh-TW" altLang="en-US" sz="23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本系傑出系友範例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 dirty="0"/>
          </a:p>
        </p:txBody>
      </p:sp>
      <p:sp>
        <p:nvSpPr>
          <p:cNvPr id="8" name="內容版面配置區 10"/>
          <p:cNvSpPr txBox="1">
            <a:spLocks/>
          </p:cNvSpPr>
          <p:nvPr/>
        </p:nvSpPr>
        <p:spPr>
          <a:xfrm>
            <a:off x="982283" y="1129516"/>
            <a:ext cx="4091224" cy="4343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莊文圳學長：</a:t>
            </a:r>
            <a:endParaRPr lang="en-US" altLang="zh-TW" sz="2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海大資工碩士班畢業</a:t>
            </a:r>
            <a:endParaRPr lang="en-US" altLang="zh-TW"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新加坡商鈦坦科技系統開發部副理</a:t>
            </a:r>
            <a:endParaRPr lang="en-US" altLang="zh-TW"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宋啟嘉學長：</a:t>
            </a:r>
            <a:endParaRPr lang="en-US" altLang="zh-TW" sz="2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德國多特蒙德科技大學電機系所博士</a:t>
            </a:r>
            <a:endParaRPr lang="en-US" altLang="zh-TW"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國立臺北大學電機系教授</a:t>
            </a:r>
            <a:endParaRPr lang="en-US" altLang="zh-TW"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黃俊穎學長：</a:t>
            </a:r>
            <a:endParaRPr lang="en-US" altLang="zh-TW" sz="24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台灣大學電機博士畢業</a:t>
            </a:r>
            <a:endParaRPr lang="en-US" altLang="zh-TW" sz="1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陽明交通大學資工系教授</a:t>
            </a:r>
          </a:p>
        </p:txBody>
      </p:sp>
      <p:sp>
        <p:nvSpPr>
          <p:cNvPr id="9" name="內容版面配置區 11"/>
          <p:cNvSpPr txBox="1">
            <a:spLocks/>
          </p:cNvSpPr>
          <p:nvPr/>
        </p:nvSpPr>
        <p:spPr>
          <a:xfrm>
            <a:off x="4015984" y="1165297"/>
            <a:ext cx="3636981" cy="434339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6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cs typeface="Raleway Light"/>
                <a:sym typeface="Raleway Light"/>
              </a:rPr>
              <a:t>朱家漢學長：</a:t>
            </a:r>
            <a:endParaRPr lang="en-US" altLang="zh-TW" sz="2400" b="1" dirty="0">
              <a:solidFill>
                <a:srgbClr val="0000FF"/>
              </a:solidFill>
              <a:cs typeface="Raleway Light"/>
              <a:sym typeface="Raleway Light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清華大學資工博士畢業</a:t>
            </a:r>
            <a:endParaRPr lang="en-US" altLang="zh-TW" sz="1100" b="1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美商新思科技股份有限公司資深研發工程師</a:t>
            </a:r>
            <a:endParaRPr lang="en-US" altLang="zh-TW" sz="1100" b="1" dirty="0"/>
          </a:p>
          <a:p>
            <a:pPr marL="457200" indent="-457200">
              <a:lnSpc>
                <a:spcPct val="16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cs typeface="Raleway Light"/>
                <a:sym typeface="Raleway Light"/>
              </a:rPr>
              <a:t>莊季翰學長：</a:t>
            </a:r>
            <a:endParaRPr lang="en-US" altLang="zh-TW" sz="2400" b="1" dirty="0">
              <a:solidFill>
                <a:srgbClr val="0000FF"/>
              </a:solidFill>
              <a:cs typeface="Raleway Light"/>
              <a:sym typeface="Raleway Light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海大資工博士班畢業</a:t>
            </a:r>
            <a:endParaRPr lang="en-US" altLang="zh-TW" sz="1100" b="1" dirty="0"/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美商</a:t>
            </a:r>
            <a:r>
              <a:rPr lang="en-US" altLang="zh-TW" sz="1100" b="1" dirty="0"/>
              <a:t>Skyworks Solutions</a:t>
            </a:r>
            <a:r>
              <a:rPr lang="zh-TW" altLang="en-US" sz="1100" b="1" dirty="0"/>
              <a:t>總電子工程師</a:t>
            </a:r>
            <a:endParaRPr lang="en-US" altLang="zh-TW" sz="1100" b="1" dirty="0"/>
          </a:p>
          <a:p>
            <a:pPr marL="457200" indent="-457200">
              <a:lnSpc>
                <a:spcPct val="160000"/>
              </a:lnSpc>
              <a:buClr>
                <a:srgbClr val="FFB60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00FF"/>
                </a:solidFill>
                <a:cs typeface="Raleway Light"/>
                <a:sym typeface="Raleway Light"/>
              </a:rPr>
              <a:t>張柏豪學長：</a:t>
            </a:r>
            <a:endParaRPr lang="en-US" altLang="zh-TW" sz="2400" b="1" dirty="0">
              <a:solidFill>
                <a:srgbClr val="0000FF"/>
              </a:solidFill>
              <a:cs typeface="Raleway Light"/>
              <a:sym typeface="Raleway Light"/>
            </a:endParaRPr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海大資工碩士班畢業</a:t>
            </a:r>
            <a:endParaRPr lang="en-US" altLang="zh-TW" sz="1100" b="1" dirty="0"/>
          </a:p>
          <a:p>
            <a:pPr marL="2857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TW" altLang="en-US" sz="1100" b="1" dirty="0"/>
              <a:t>宏達電子股份有限公司工程師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5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大一新生專屬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程式設計體驗課程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升大學暑假銜接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63774" y="1687000"/>
            <a:ext cx="7531094" cy="2896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活動目標：</a:t>
            </a:r>
            <a:endParaRPr lang="en-US" altLang="zh-TW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本系期望透過程式設計體驗活動，讓大學部新生於入學前有初步的程式概念，並有效利用</a:t>
            </a:r>
            <a:r>
              <a:rPr lang="zh-TW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暑假期間自主練習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，以便快速接軌大一必修『程式設計』課程，達到提升學生程式能力之目標。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活動時間：兩天課程</a:t>
            </a:r>
            <a:endParaRPr lang="en-US" altLang="zh-TW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活動對象：大一入學新生</a:t>
            </a:r>
            <a:endParaRPr lang="en-US" altLang="zh-TW" sz="16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費用：課程完全免費，老師希望學生養成學習樂趣而設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871109" y="395375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/>
              <a:t>碩士學位課程先修辦法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可五年取得學士及碩士學位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0DAFE6D-0421-4C25-8F37-A9F0C934413E}"/>
              </a:ext>
            </a:extLst>
          </p:cNvPr>
          <p:cNvSpPr txBox="1">
            <a:spLocks/>
          </p:cNvSpPr>
          <p:nvPr/>
        </p:nvSpPr>
        <p:spPr>
          <a:xfrm>
            <a:off x="871109" y="1451544"/>
            <a:ext cx="7586183" cy="459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好康</a:t>
            </a:r>
            <a:r>
              <a:rPr lang="en-US" altLang="zh-TW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：快速取得學士及碩士學位。</a:t>
            </a:r>
            <a:endParaRPr lang="en-US" altLang="zh-TW" sz="15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好康</a:t>
            </a:r>
            <a:r>
              <a:rPr lang="en-US" altLang="zh-TW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：獲得獎助學金。</a:t>
            </a:r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錄取並就讀者，將核發</a:t>
            </a: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獎助學金</a:t>
            </a:r>
            <a:r>
              <a:rPr lang="en-US" altLang="zh-TW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萬元整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大學成績排名前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者加發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獎助學金</a:t>
            </a:r>
            <a:r>
              <a:rPr lang="en-US" altLang="zh-TW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大學成績排名前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10%~20%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加發</a:t>
            </a:r>
            <a:r>
              <a:rPr lang="en-US" altLang="zh-TW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大學成績排名前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20%~30%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加發</a:t>
            </a:r>
            <a:r>
              <a:rPr lang="en-US" altLang="zh-TW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500" b="1" dirty="0">
                <a:solidFill>
                  <a:srgbClr val="FF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萬元整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好康</a:t>
            </a:r>
            <a:r>
              <a:rPr lang="en-US" altLang="zh-TW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：省學分費。</a:t>
            </a:r>
            <a:endParaRPr lang="en-US" altLang="zh-TW" sz="15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None/>
            </a:pP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大學部多修之研究所課程，成績在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分以上之課程，最多可抵免</a:t>
            </a:r>
            <a:r>
              <a:rPr lang="en-US" altLang="zh-TW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3/4</a:t>
            </a:r>
            <a:r>
              <a:rPr lang="zh-TW" altLang="en-US" sz="1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研究生應修學分數。</a:t>
            </a:r>
          </a:p>
          <a:p>
            <a:pPr>
              <a:lnSpc>
                <a:spcPct val="150000"/>
              </a:lnSpc>
            </a:pP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海大雙聯學位及交換計畫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922000" y="1274233"/>
            <a:ext cx="7586183" cy="35080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美國辛辛那提大學獎學金及雙聯學位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學費補助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同時取得美國及本校學歷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每年春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秋季學期交換學生計畫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國際姊妹校交換學生計畫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赴大陸姊妹校交換計畫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短期交流計畫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日本、泰國、法國、韓國、浙江等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國際體驗學習計畫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6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高額獎學金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71109" y="1376017"/>
            <a:ext cx="7586183" cy="353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本系劉達度主任獎學金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英業達優秀人才獎學金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大三以上可申請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大三以上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大同公司菁英獎學金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碩士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78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138950" y="645556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確認過眼神</a:t>
            </a:r>
            <a:endParaRPr lang="e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2" t="8545" r="22830" b="33379"/>
          <a:stretch/>
        </p:blipFill>
        <p:spPr>
          <a:xfrm>
            <a:off x="3345860" y="1651699"/>
            <a:ext cx="2452281" cy="2541454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38950" y="4148092"/>
            <a:ext cx="6866100" cy="59522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kumimoji="1"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你們是對的人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854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1410713"/>
            <a:ext cx="7022990" cy="81903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Come on~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歡迎加入海大資工系</a:t>
            </a:r>
            <a:endParaRPr lang="e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01"/>
          <p:cNvSpPr txBox="1">
            <a:spLocks/>
          </p:cNvSpPr>
          <p:nvPr/>
        </p:nvSpPr>
        <p:spPr>
          <a:xfrm>
            <a:off x="685800" y="687549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不說了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車要開了，快上車。</a:t>
            </a:r>
            <a:endParaRPr lang="en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5" y="2326016"/>
            <a:ext cx="8353582" cy="2168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資工系與資管系的比較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aphicFrame>
        <p:nvGraphicFramePr>
          <p:cNvPr id="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22976"/>
              </p:ext>
            </p:extLst>
          </p:nvPr>
        </p:nvGraphicFramePr>
        <p:xfrm>
          <a:off x="271608" y="1640902"/>
          <a:ext cx="8568953" cy="31657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29158">
                  <a:extLst>
                    <a:ext uri="{9D8B030D-6E8A-4147-A177-3AD203B41FA5}">
                      <a16:colId xmlns:a16="http://schemas.microsoft.com/office/drawing/2014/main" val="3722901336"/>
                    </a:ext>
                  </a:extLst>
                </a:gridCol>
                <a:gridCol w="4177350">
                  <a:extLst>
                    <a:ext uri="{9D8B030D-6E8A-4147-A177-3AD203B41FA5}">
                      <a16:colId xmlns:a16="http://schemas.microsoft.com/office/drawing/2014/main" val="252788033"/>
                    </a:ext>
                  </a:extLst>
                </a:gridCol>
                <a:gridCol w="3062445">
                  <a:extLst>
                    <a:ext uri="{9D8B030D-6E8A-4147-A177-3AD203B41FA5}">
                      <a16:colId xmlns:a16="http://schemas.microsoft.com/office/drawing/2014/main" val="3115035305"/>
                    </a:ext>
                  </a:extLst>
                </a:gridCol>
              </a:tblGrid>
              <a:tr h="351273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比較項目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資管系</a:t>
                      </a:r>
                      <a:r>
                        <a:rPr lang="en-US" altLang="zh-TW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一類組</a:t>
                      </a:r>
                      <a:r>
                        <a:rPr lang="en-US" altLang="zh-TW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資工系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二類組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968814"/>
                  </a:ext>
                </a:extLst>
              </a:tr>
              <a:tr h="351273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學測採計</a:t>
                      </a:r>
                    </a:p>
                  </a:txBody>
                  <a:tcPr>
                    <a:solidFill>
                      <a:srgbClr val="E3F5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多數採計國文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、英文、社會</a:t>
                      </a:r>
                    </a:p>
                  </a:txBody>
                  <a:tcPr>
                    <a:solidFill>
                      <a:srgbClr val="E3F5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TW" altLang="en-US" sz="1600" b="1" kern="1200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多數採計英文</a:t>
                      </a:r>
                      <a:r>
                        <a:rPr lang="zh-TW" altLang="en-US" sz="1600" b="1" kern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、數甲、自然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25695"/>
                  </a:ext>
                </a:extLst>
              </a:tr>
              <a:tr h="351273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核心能力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問題分析、溝通技巧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i="0" u="none" strike="noStrike" kern="1200" cap="none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運用電腦科學與工程知識解決問題</a:t>
                      </a:r>
                      <a:endParaRPr lang="zh-TW" altLang="en-US" sz="1600" b="1" i="0" u="none" strike="noStrike" kern="1200" cap="none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952750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必修課程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經濟學、管理學、基礎程式設計、統計學、資料庫管理等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離散</a:t>
                      </a:r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數學、程式設計、資料結構、演算法、數位邏輯等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00196"/>
                  </a:ext>
                </a:extLst>
              </a:tr>
              <a:tr h="351273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隸屬學院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管理學院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電資 </a:t>
                      </a:r>
                      <a:r>
                        <a:rPr lang="en-US" altLang="zh-TW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理工</a:t>
                      </a:r>
                      <a:r>
                        <a:rPr lang="en-US" altLang="zh-TW" sz="1600" b="1" dirty="0" smtClean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學院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857667"/>
                  </a:ext>
                </a:extLst>
              </a:tr>
              <a:tr h="76639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</a:p>
                    <a:p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喜歡與人溝通，擅長解決問題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kern="12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喜歡跟機器</a:t>
                      </a:r>
                      <a:r>
                        <a:rPr lang="zh-TW" altLang="en-US" sz="1600" b="1" kern="1200" dirty="0" smtClean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溝通，</a:t>
                      </a:r>
                      <a:r>
                        <a:rPr lang="zh-TW" altLang="en-US" sz="1600" b="1" kern="12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喜歡自己動手做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69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40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資工系與資管系的比較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aphicFrame>
        <p:nvGraphicFramePr>
          <p:cNvPr id="8" name="內容版面配置區 4"/>
          <p:cNvGraphicFramePr>
            <a:graphicFrameLocks/>
          </p:cNvGraphicFramePr>
          <p:nvPr/>
        </p:nvGraphicFramePr>
        <p:xfrm>
          <a:off x="238717" y="1509185"/>
          <a:ext cx="8568953" cy="31764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29158">
                  <a:extLst>
                    <a:ext uri="{9D8B030D-6E8A-4147-A177-3AD203B41FA5}">
                      <a16:colId xmlns:a16="http://schemas.microsoft.com/office/drawing/2014/main" val="3722901336"/>
                    </a:ext>
                  </a:extLst>
                </a:gridCol>
                <a:gridCol w="4177350">
                  <a:extLst>
                    <a:ext uri="{9D8B030D-6E8A-4147-A177-3AD203B41FA5}">
                      <a16:colId xmlns:a16="http://schemas.microsoft.com/office/drawing/2014/main" val="252788033"/>
                    </a:ext>
                  </a:extLst>
                </a:gridCol>
                <a:gridCol w="3062445">
                  <a:extLst>
                    <a:ext uri="{9D8B030D-6E8A-4147-A177-3AD203B41FA5}">
                      <a16:colId xmlns:a16="http://schemas.microsoft.com/office/drawing/2014/main" val="3115035305"/>
                    </a:ext>
                  </a:extLst>
                </a:gridCol>
              </a:tblGrid>
              <a:tr h="351273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比較項目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資管系</a:t>
                      </a:r>
                      <a:r>
                        <a:rPr lang="en-US" altLang="zh-TW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一類組</a:t>
                      </a:r>
                      <a:r>
                        <a:rPr lang="en-US" altLang="zh-TW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資工系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二類組</a:t>
                      </a:r>
                      <a:r>
                        <a:rPr lang="en-US" altLang="zh-TW" sz="16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968814"/>
                  </a:ext>
                </a:extLst>
              </a:tr>
              <a:tr h="993477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出路差異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偏重系統應用，</a:t>
                      </a:r>
                      <a:r>
                        <a:rPr lang="zh-TW" altLang="en-US" sz="16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進入各行各業扮演資訊專案管理及應用的溝通角色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主要的開發系統者，透過程式語言開發以解決問題，是重要技術人員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19526"/>
                  </a:ext>
                </a:extLst>
              </a:tr>
              <a:tr h="1831650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舉例說明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公司中的資訊管理部門，負責系統維運，回報問題給工程師，非主要解決問題者。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2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主要是在資訊系統開發部門，例如「程式設計師」、「軟體工程師」、「系統工程師」、「韌體工程師」等</a:t>
                      </a:r>
                      <a:endParaRPr lang="zh-TW" altLang="en-US" sz="16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0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75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594144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本校各學院系所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5674" y="1276604"/>
          <a:ext cx="7903377" cy="368629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2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5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學群</a:t>
                      </a:r>
                      <a:endParaRPr lang="zh-TW" sz="1400" b="1" kern="1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學院</a:t>
                      </a:r>
                      <a:endParaRPr lang="zh-TW" sz="1400" b="1" kern="1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學系</a:t>
                      </a:r>
                      <a:endParaRPr lang="zh-TW" sz="1400" b="1" kern="1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72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第一類</a:t>
                      </a:r>
                      <a:endParaRPr lang="zh-TW" sz="1400" b="1" kern="1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海運暨管理學院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航運管理學系 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運輸科學系</a:t>
                      </a:r>
                      <a:r>
                        <a:rPr 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72">
                <a:tc rowSpan="1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第二類</a:t>
                      </a:r>
                      <a:endParaRPr lang="zh-TW" sz="14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9454" marR="49454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運輸科學系</a:t>
                      </a:r>
                      <a:r>
                        <a:rPr 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783590005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9454" marR="49454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商船學系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輪機工程學系</a:t>
                      </a:r>
                      <a:r>
                        <a:rPr lang="en-US" alt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能源應用組</a:t>
                      </a:r>
                      <a:r>
                        <a:rPr lang="en-US" alt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輪機工程學系</a:t>
                      </a:r>
                      <a:r>
                        <a:rPr lang="en-US" alt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動力工程組</a:t>
                      </a:r>
                      <a:r>
                        <a:rPr lang="en-US" alt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400000"/>
                        </a:lnSpc>
                        <a:spcAft>
                          <a:spcPts val="0"/>
                        </a:spcAft>
                      </a:pPr>
                      <a:endParaRPr lang="zh-TW" sz="16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工學院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系統工程暨造船學系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河海工程學系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機械與機電工程學系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9454" marR="49454" marT="0" marB="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電機資訊學院</a:t>
                      </a:r>
                      <a:endParaRPr lang="zh-TW" sz="14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電機工程學系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資訊工程學系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通訊與導航工程學系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b="1" kern="12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49454" marR="49454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光電與材料科技學士學位學程（系）</a:t>
                      </a:r>
                      <a:r>
                        <a:rPr lang="en-US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海洋科技與資訊學院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海洋環境資訊系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072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第三類</a:t>
                      </a:r>
                      <a:endParaRPr lang="zh-TW" sz="1400" b="1" kern="100" dirty="0">
                        <a:solidFill>
                          <a:srgbClr val="0000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環境生物與漁業科學學系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2721213142"/>
                  </a:ext>
                </a:extLst>
              </a:tr>
              <a:tr h="2110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生命科學院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marL="49454" marR="49454" marT="0" marB="0" anchor="ctr"/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生命科學暨生物科技學系 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/>
                      </a:endParaRPr>
                    </a:p>
                  </a:txBody>
                  <a:tcPr marL="49454" marR="49454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3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823324" y="459323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電資學院科系概念圖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37336" y="1252775"/>
            <a:ext cx="6855441" cy="3623686"/>
            <a:chOff x="359532" y="1484784"/>
            <a:chExt cx="4935194" cy="5007461"/>
          </a:xfrm>
        </p:grpSpPr>
        <p:sp>
          <p:nvSpPr>
            <p:cNvPr id="9" name="文字方塊 8"/>
            <p:cNvSpPr txBox="1"/>
            <p:nvPr/>
          </p:nvSpPr>
          <p:spPr>
            <a:xfrm>
              <a:off x="2310270" y="354538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電機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1403648" y="2924944"/>
              <a:ext cx="2952328" cy="1512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403648" y="1988840"/>
              <a:ext cx="2952328" cy="14401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755576" y="2204864"/>
              <a:ext cx="0" cy="352839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59532" y="5845914"/>
              <a:ext cx="792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低階</a:t>
              </a:r>
              <a:endParaRPr lang="en-US" altLang="zh-TW" dirty="0"/>
            </a:p>
            <a:p>
              <a:pPr algn="ctr"/>
              <a:r>
                <a:rPr lang="en-US" altLang="zh-TW" dirty="0"/>
                <a:t>(</a:t>
              </a:r>
              <a:r>
                <a:rPr lang="zh-TW" altLang="en-US" dirty="0"/>
                <a:t>硬體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59532" y="1556792"/>
              <a:ext cx="792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高階</a:t>
              </a:r>
              <a:endParaRPr lang="en-US" altLang="zh-TW" dirty="0"/>
            </a:p>
            <a:p>
              <a:pPr algn="ctr"/>
              <a:r>
                <a:rPr lang="en-US" altLang="zh-TW" dirty="0"/>
                <a:t>(</a:t>
              </a:r>
              <a:r>
                <a:rPr lang="zh-TW" altLang="en-US" dirty="0"/>
                <a:t>軟體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339752" y="2204864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資工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339752" y="148478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人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267744" y="566124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自然界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1475656" y="4076201"/>
              <a:ext cx="2952328" cy="1512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375756" y="4941168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光電與材料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2951820" y="2724409"/>
              <a:ext cx="2342906" cy="10056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286614" y="2904064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通訊與導航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33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672021" y="584313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電資學院科系比較表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57292" y="4782290"/>
            <a:ext cx="499503" cy="36121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15588" y="1749543"/>
          <a:ext cx="8391455" cy="2651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8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83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光電與材料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通訊與導航系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0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高階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偏軟體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低階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偏硬體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低階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偏硬體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電機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偏應用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近使用者介面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開發及組合元件、電路、訊號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針對單一零件作設計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射頻、通訊網路、定位等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統合各原件，針對使用者需求作變化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開發實體並整合實體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單一元件精益求精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利用網路通訊連結系統並加以應用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79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應用範圍較廣、舉凡科技業、軟體業、銀行業、傳產業等都需要資工人才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應用範圍較中，應用於科技業、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IC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設計、半導體設計等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應用範圍較集中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應用範圍集中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02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15676" y="563301"/>
            <a:ext cx="7477446" cy="2043422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zh-TW" altLang="en-US" sz="6600" b="1" dirty="0" smtClean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資工系課程內容</a:t>
            </a:r>
            <a:r>
              <a:rPr lang="en-US" altLang="zh-TW" sz="6600" b="1" dirty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/>
            </a:r>
            <a:br>
              <a:rPr lang="en-US" altLang="zh-TW" sz="6600" b="1" dirty="0">
                <a:solidFill>
                  <a:srgbClr val="0000FF"/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</a:br>
            <a:r>
              <a:rPr lang="zh-TW" altLang="en-US" sz="36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ea typeface="微軟正黑體" panose="020B0604030504040204" pitchFamily="34" charset="-120"/>
                <a:cs typeface="Arial" charset="0"/>
                <a:sym typeface="方正姚体" pitchFamily="2" charset="-122"/>
              </a:rPr>
              <a:t>最致力於資訊教育的海大品牌</a:t>
            </a:r>
            <a:endParaRPr kumimoji="1" lang="en" sz="3600" dirty="0">
              <a:solidFill>
                <a:schemeClr val="accent4">
                  <a:lumMod val="75000"/>
                </a:schemeClr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2" y="226775"/>
            <a:ext cx="1051751" cy="1026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32" y="2876424"/>
            <a:ext cx="4166761" cy="15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31803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19568</TotalTime>
  <Words>2550</Words>
  <Application>Microsoft Office PowerPoint</Application>
  <PresentationFormat>如螢幕大小 (16:9)</PresentationFormat>
  <Paragraphs>358</Paragraphs>
  <Slides>37</Slides>
  <Notes>35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3" baseType="lpstr">
      <vt:lpstr>Arial,Sans-Serif</vt:lpstr>
      <vt:lpstr>方正姚体</vt:lpstr>
      <vt:lpstr>맑은 고딕</vt:lpstr>
      <vt:lpstr>Raleway ExtraBold</vt:lpstr>
      <vt:lpstr>Raleway Light</vt:lpstr>
      <vt:lpstr>宋体</vt:lpstr>
      <vt:lpstr>華康隸書體W7(P)</vt:lpstr>
      <vt:lpstr>微軟正黑體</vt:lpstr>
      <vt:lpstr>新細明體</vt:lpstr>
      <vt:lpstr>標楷體</vt:lpstr>
      <vt:lpstr>Arial</vt:lpstr>
      <vt:lpstr>Arial Black</vt:lpstr>
      <vt:lpstr>Perpetua</vt:lpstr>
      <vt:lpstr>Times New Roman</vt:lpstr>
      <vt:lpstr>Wingdings</vt:lpstr>
      <vt:lpstr>Olivia template</vt:lpstr>
      <vt:lpstr>PowerPoint 簡報</vt:lpstr>
      <vt:lpstr>Outline</vt:lpstr>
      <vt:lpstr>資工系與其他科系的不同 National Taiwan Ocean University “CSE”    </vt:lpstr>
      <vt:lpstr>資工系與資管系的比較</vt:lpstr>
      <vt:lpstr>資工系與資管系的比較</vt:lpstr>
      <vt:lpstr>本校各學院系所</vt:lpstr>
      <vt:lpstr>電資學院科系概念圖</vt:lpstr>
      <vt:lpstr>電資學院科系比較表</vt:lpstr>
      <vt:lpstr>資工系課程內容 最致力於資訊教育的海大品牌</vt:lpstr>
      <vt:lpstr>專業課程特色</vt:lpstr>
      <vt:lpstr>軟硬體兼備的課程設計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企業實習</vt:lpstr>
      <vt:lpstr>資訊教育應用方向 資訊研究專題涵蓋各研究領域</vt:lpstr>
      <vt:lpstr>教師專長領域</vt:lpstr>
      <vt:lpstr>智慧科技 (AI) 與資訊安全</vt:lpstr>
      <vt:lpstr>PowerPoint 簡報</vt:lpstr>
      <vt:lpstr>嵌入式系統與VLSI</vt:lpstr>
      <vt:lpstr>PowerPoint 簡報</vt:lpstr>
      <vt:lpstr>PowerPoint 簡報</vt:lpstr>
      <vt:lpstr>海大資工系的出路與亮點 National Taiwan Ocean University “CSE”    </vt:lpstr>
      <vt:lpstr>114年本系研究所榜單統計表</vt:lpstr>
      <vt:lpstr>資工系的職涯優勢</vt:lpstr>
      <vt:lpstr>海大資工畢業生的發展(範例)</vt:lpstr>
      <vt:lpstr>海大資工列高薪學校</vt:lpstr>
      <vt:lpstr>本系傑出系友範例</vt:lpstr>
      <vt:lpstr>大一新生專屬-程式設計體驗課程(升大學暑假銜接)</vt:lpstr>
      <vt:lpstr>碩士學位課程先修辦法 (可五年取得學士及碩士學位)</vt:lpstr>
      <vt:lpstr>海大雙聯學位及交換計畫</vt:lpstr>
      <vt:lpstr>高額獎學金</vt:lpstr>
      <vt:lpstr>確認過眼神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NTTU_陳世曄</dc:title>
  <dc:creator>YA</dc:creator>
  <cp:lastModifiedBy>user</cp:lastModifiedBy>
  <cp:revision>565</cp:revision>
  <dcterms:modified xsi:type="dcterms:W3CDTF">2025-09-11T02:24:48Z</dcterms:modified>
</cp:coreProperties>
</file>